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jpeg"/>
  <Override PartName="/ppt/media/image10.jpg" ContentType="image/jpeg"/>
  <Override PartName="/ppt/media/image14.jpg" ContentType="image/jpeg"/>
  <Override PartName="/ppt/media/image15.jpg" ContentType="image/jpeg"/>
  <Override PartName="/ppt/media/image20.jpg" ContentType="image/jpeg"/>
  <Override PartName="/ppt/media/image22.jpg" ContentType="image/jpeg"/>
  <Override PartName="/ppt/media/image41.jpg" ContentType="image/jpeg"/>
  <Override PartName="/ppt/media/image5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7"/>
  </p:notesMasterIdLst>
  <p:sldIdLst>
    <p:sldId id="257" r:id="rId2"/>
    <p:sldId id="292" r:id="rId3"/>
    <p:sldId id="582" r:id="rId4"/>
    <p:sldId id="619" r:id="rId5"/>
    <p:sldId id="583" r:id="rId6"/>
    <p:sldId id="584" r:id="rId7"/>
    <p:sldId id="585" r:id="rId8"/>
    <p:sldId id="590" r:id="rId9"/>
    <p:sldId id="610" r:id="rId10"/>
    <p:sldId id="588" r:id="rId11"/>
    <p:sldId id="586" r:id="rId12"/>
    <p:sldId id="587" r:id="rId13"/>
    <p:sldId id="589" r:id="rId14"/>
    <p:sldId id="601" r:id="rId15"/>
    <p:sldId id="592" r:id="rId16"/>
    <p:sldId id="593" r:id="rId17"/>
    <p:sldId id="594" r:id="rId18"/>
    <p:sldId id="595" r:id="rId19"/>
    <p:sldId id="612" r:id="rId20"/>
    <p:sldId id="611" r:id="rId21"/>
    <p:sldId id="596" r:id="rId22"/>
    <p:sldId id="597" r:id="rId23"/>
    <p:sldId id="598" r:id="rId24"/>
    <p:sldId id="599" r:id="rId25"/>
    <p:sldId id="600" r:id="rId26"/>
    <p:sldId id="602" r:id="rId27"/>
    <p:sldId id="604" r:id="rId28"/>
    <p:sldId id="534" r:id="rId29"/>
    <p:sldId id="620" r:id="rId30"/>
    <p:sldId id="605" r:id="rId31"/>
    <p:sldId id="606" r:id="rId32"/>
    <p:sldId id="607" r:id="rId33"/>
    <p:sldId id="608" r:id="rId34"/>
    <p:sldId id="613" r:id="rId35"/>
    <p:sldId id="577" r:id="rId36"/>
    <p:sldId id="277" r:id="rId37"/>
    <p:sldId id="299" r:id="rId38"/>
    <p:sldId id="581" r:id="rId39"/>
    <p:sldId id="579" r:id="rId40"/>
    <p:sldId id="298" r:id="rId41"/>
    <p:sldId id="616" r:id="rId42"/>
    <p:sldId id="615" r:id="rId43"/>
    <p:sldId id="274" r:id="rId44"/>
    <p:sldId id="563" r:id="rId45"/>
    <p:sldId id="283" r:id="rId4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6E6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71" autoAdjust="0"/>
    <p:restoredTop sz="93362" autoAdjust="0"/>
  </p:normalViewPr>
  <p:slideViewPr>
    <p:cSldViewPr snapToGrid="0">
      <p:cViewPr varScale="1">
        <p:scale>
          <a:sx n="59" d="100"/>
          <a:sy n="59" d="100"/>
        </p:scale>
        <p:origin x="1028" y="56"/>
      </p:cViewPr>
      <p:guideLst/>
    </p:cSldViewPr>
  </p:slideViewPr>
  <p:outlineViewPr>
    <p:cViewPr>
      <p:scale>
        <a:sx n="33" d="100"/>
        <a:sy n="33" d="100"/>
      </p:scale>
      <p:origin x="0" y="-864"/>
    </p:cViewPr>
  </p:outlineViewPr>
  <p:notesTextViewPr>
    <p:cViewPr>
      <p:scale>
        <a:sx n="1" d="1"/>
        <a:sy n="1" d="1"/>
      </p:scale>
      <p:origin x="0" y="0"/>
    </p:cViewPr>
  </p:notesTextViewPr>
  <p:sorterViewPr>
    <p:cViewPr>
      <p:scale>
        <a:sx n="104" d="100"/>
        <a:sy n="104" d="100"/>
      </p:scale>
      <p:origin x="0" y="-8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5916452-2F9D-48DC-9B5C-98952FE0FE8E}" type="datetimeFigureOut">
              <a:rPr lang="zh-TW" altLang="en-US" smtClean="0"/>
              <a:t>2025/5/6</a:t>
            </a:fld>
            <a:endParaRPr lang="zh-TW" altLang="en-US"/>
          </a:p>
        </p:txBody>
      </p:sp>
      <p:sp>
        <p:nvSpPr>
          <p:cNvPr id="4" name="投影片影像版面配置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36D8577-4473-401E-A271-ABAD3EFC3721}" type="slidenum">
              <a:rPr lang="zh-TW" altLang="en-US" smtClean="0"/>
              <a:t>‹#›</a:t>
            </a:fld>
            <a:endParaRPr lang="zh-TW" altLang="en-US"/>
          </a:p>
        </p:txBody>
      </p:sp>
    </p:spTree>
    <p:extLst>
      <p:ext uri="{BB962C8B-B14F-4D97-AF65-F5344CB8AC3E}">
        <p14:creationId xmlns:p14="http://schemas.microsoft.com/office/powerpoint/2010/main" val="165492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065C165-E90C-4CF0-8235-288E4DDD1F9E}" type="slidenum">
              <a:rPr lang="zh-TW" altLang="en-US" smtClean="0"/>
              <a:t>2</a:t>
            </a:fld>
            <a:endParaRPr lang="zh-TW" altLang="en-US"/>
          </a:p>
        </p:txBody>
      </p:sp>
    </p:spTree>
    <p:extLst>
      <p:ext uri="{BB962C8B-B14F-4D97-AF65-F5344CB8AC3E}">
        <p14:creationId xmlns:p14="http://schemas.microsoft.com/office/powerpoint/2010/main" val="348189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065C165-E90C-4CF0-8235-288E4DDD1F9E}" type="slidenum">
              <a:rPr lang="zh-TW" altLang="en-US" smtClean="0"/>
              <a:t>3</a:t>
            </a:fld>
            <a:endParaRPr lang="zh-TW" altLang="en-US"/>
          </a:p>
        </p:txBody>
      </p:sp>
    </p:spTree>
    <p:extLst>
      <p:ext uri="{BB962C8B-B14F-4D97-AF65-F5344CB8AC3E}">
        <p14:creationId xmlns:p14="http://schemas.microsoft.com/office/powerpoint/2010/main" val="61782975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1">
        <a:schemeClr val="bg1"/>
      </p:bgRef>
    </p:bg>
    <p:spTree>
      <p:nvGrpSpPr>
        <p:cNvPr id="1" name=""/>
        <p:cNvGrpSpPr/>
        <p:nvPr/>
      </p:nvGrpSpPr>
      <p:grpSpPr>
        <a:xfrm>
          <a:off x="0" y="0"/>
          <a:ext cx="0" cy="0"/>
          <a:chOff x="0" y="0"/>
          <a:chExt cx="0" cy="0"/>
        </a:xfrm>
      </p:grpSpPr>
      <p:sp>
        <p:nvSpPr>
          <p:cNvPr id="9" name="標題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1">
                    <a:lumMod val="7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a:t>按一下以編輯母片標題樣式</a:t>
            </a:r>
            <a:endParaRPr kumimoji="0" lang="en-US" dirty="0"/>
          </a:p>
        </p:txBody>
      </p:sp>
      <p:sp>
        <p:nvSpPr>
          <p:cNvPr id="17" name="副標題 16"/>
          <p:cNvSpPr>
            <a:spLocks noGrp="1"/>
          </p:cNvSpPr>
          <p:nvPr>
            <p:ph type="subTitle" idx="1"/>
          </p:nvPr>
        </p:nvSpPr>
        <p:spPr>
          <a:xfrm>
            <a:off x="533400" y="3228536"/>
            <a:ext cx="7854696" cy="175260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zh-TW" altLang="en-US"/>
              <a:t>按一下以編輯母片子標題樣式</a:t>
            </a:r>
            <a:endParaRPr kumimoji="0" lang="en-US" dirty="0"/>
          </a:p>
        </p:txBody>
      </p:sp>
      <p:grpSp>
        <p:nvGrpSpPr>
          <p:cNvPr id="13" name="群組 12">
            <a:extLst>
              <a:ext uri="{FF2B5EF4-FFF2-40B4-BE49-F238E27FC236}">
                <a16:creationId xmlns:a16="http://schemas.microsoft.com/office/drawing/2014/main" id="{095DB2DF-1B42-40EF-AA6F-407A0263D6A4}"/>
              </a:ext>
            </a:extLst>
          </p:cNvPr>
          <p:cNvGrpSpPr/>
          <p:nvPr/>
        </p:nvGrpSpPr>
        <p:grpSpPr>
          <a:xfrm>
            <a:off x="88187" y="41627"/>
            <a:ext cx="2009163" cy="476387"/>
            <a:chOff x="153201" y="57303"/>
            <a:chExt cx="1826512" cy="393708"/>
          </a:xfrm>
          <a:effectLst>
            <a:outerShdw blurRad="50800" dist="50800" dir="5400000" algn="ctr" rotWithShape="0">
              <a:sysClr val="window" lastClr="FFFFFF"/>
            </a:outerShdw>
          </a:effectLst>
        </p:grpSpPr>
        <p:sp>
          <p:nvSpPr>
            <p:cNvPr id="14" name="矩形 13">
              <a:extLst>
                <a:ext uri="{FF2B5EF4-FFF2-40B4-BE49-F238E27FC236}">
                  <a16:creationId xmlns:a16="http://schemas.microsoft.com/office/drawing/2014/main" id="{3F59C382-C409-4F41-98FD-59CFD6B06194}"/>
                </a:ext>
              </a:extLst>
            </p:cNvPr>
            <p:cNvSpPr/>
            <p:nvPr/>
          </p:nvSpPr>
          <p:spPr>
            <a:xfrm>
              <a:off x="153201" y="57303"/>
              <a:ext cx="1826512" cy="365302"/>
            </a:xfrm>
            <a:prstGeom prst="rect">
              <a:avLst/>
            </a:prstGeom>
            <a:solidFill>
              <a:sysClr val="window" lastClr="FFFFFF"/>
            </a:solidFill>
            <a:ln w="1587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TW" altLang="en-US" sz="1350" b="0" i="0" u="none" strike="noStrike" kern="0" cap="none" spc="0" normalizeH="0" baseline="0" noProof="0">
                <a:ln>
                  <a:noFill/>
                </a:ln>
                <a:solidFill>
                  <a:prstClr val="white"/>
                </a:solidFill>
                <a:effectLst/>
                <a:uLnTx/>
                <a:uFillTx/>
                <a:latin typeface="Calibri"/>
                <a:ea typeface="微軟正黑體"/>
                <a:cs typeface="+mn-cs"/>
              </a:endParaRPr>
            </a:p>
          </p:txBody>
        </p:sp>
        <p:pic>
          <p:nvPicPr>
            <p:cNvPr id="15" name="圖片 14">
              <a:extLst>
                <a:ext uri="{FF2B5EF4-FFF2-40B4-BE49-F238E27FC236}">
                  <a16:creationId xmlns:a16="http://schemas.microsoft.com/office/drawing/2014/main" id="{E01F8E9D-3B06-4872-9592-4CB5510619D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53201" y="85709"/>
              <a:ext cx="1826512" cy="365302"/>
            </a:xfrm>
            <a:prstGeom prst="rect">
              <a:avLst/>
            </a:prstGeom>
          </p:spPr>
        </p:pic>
      </p:grpSp>
    </p:spTree>
    <p:extLst>
      <p:ext uri="{BB962C8B-B14F-4D97-AF65-F5344CB8AC3E}">
        <p14:creationId xmlns:p14="http://schemas.microsoft.com/office/powerpoint/2010/main" val="344957258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013715" y="484909"/>
            <a:ext cx="5587925" cy="617901"/>
          </a:xfrm>
        </p:spPr>
        <p:txBody>
          <a:bodyPr/>
          <a:lstStyle>
            <a:lvl1pPr>
              <a:defRPr>
                <a:solidFill>
                  <a:schemeClr val="tx1"/>
                </a:solidFill>
                <a:effectLst/>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4FF5FFC-53A6-4780-8A0D-9E2E3D682CAC}" type="slidenum">
              <a:rPr lang="zh-TW" altLang="en-US" smtClean="0"/>
              <a:t>‹#›</a:t>
            </a:fld>
            <a:endParaRPr lang="zh-TW" altLang="en-US"/>
          </a:p>
        </p:txBody>
      </p:sp>
    </p:spTree>
    <p:extLst>
      <p:ext uri="{BB962C8B-B14F-4D97-AF65-F5344CB8AC3E}">
        <p14:creationId xmlns:p14="http://schemas.microsoft.com/office/powerpoint/2010/main" val="1479070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082540" y="108157"/>
            <a:ext cx="5224368" cy="807840"/>
          </a:xfrm>
          <a:solidFill>
            <a:schemeClr val="bg1"/>
          </a:solidFill>
        </p:spPr>
        <p:txBody>
          <a:bodyPr/>
          <a:lstStyle>
            <a:lvl1pPr>
              <a:defRPr sz="3600">
                <a:solidFill>
                  <a:srgbClr val="7030A0"/>
                </a:solidFill>
              </a:defRPr>
            </a:lvl1pPr>
          </a:lstStyle>
          <a:p>
            <a:r>
              <a:rPr lang="zh-TW" altLang="en-US" dirty="0"/>
              <a:t>按一下以編輯母片標題樣式</a:t>
            </a:r>
            <a:endParaRPr lang="en-US" dirty="0"/>
          </a:p>
        </p:txBody>
      </p:sp>
      <p:sp>
        <p:nvSpPr>
          <p:cNvPr id="4" name="Footer Placeholder 3"/>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8666664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6FAAF56-1931-4AEE-94A1-EBB55B278159}" type="datetimeFigureOut">
              <a:rPr lang="zh-TW" altLang="en-US" smtClean="0"/>
              <a:t>2025/5/6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19B4975-0E01-415B-B487-35FF8AD355EA}" type="slidenum">
              <a:rPr lang="zh-TW" altLang="en-US" smtClean="0"/>
              <a:t>‹#›</a:t>
            </a:fld>
            <a:endParaRPr lang="zh-TW" altLang="en-US"/>
          </a:p>
        </p:txBody>
      </p:sp>
    </p:spTree>
    <p:extLst>
      <p:ext uri="{BB962C8B-B14F-4D97-AF65-F5344CB8AC3E}">
        <p14:creationId xmlns:p14="http://schemas.microsoft.com/office/powerpoint/2010/main" val="33804329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8"/>
          <p:cNvSpPr/>
          <p:nvPr/>
        </p:nvSpPr>
        <p:spPr>
          <a:xfrm flipV="1">
            <a:off x="0" y="197440"/>
            <a:ext cx="9144000" cy="70920"/>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 y="6400800"/>
            <a:ext cx="9144001" cy="4572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9"/>
            <a:ext cx="9144001" cy="6599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539552" y="1282389"/>
            <a:ext cx="8208913" cy="4835381"/>
          </a:xfrm>
          <a:prstGeom prst="rect">
            <a:avLst/>
          </a:prstGeom>
        </p:spPr>
        <p:txBody>
          <a:bodyPr vert="horz" lIns="0" tIns="45720" rIns="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2" name="Title Placeholder 1"/>
          <p:cNvSpPr>
            <a:spLocks noGrp="1"/>
          </p:cNvSpPr>
          <p:nvPr>
            <p:ph type="title"/>
          </p:nvPr>
        </p:nvSpPr>
        <p:spPr>
          <a:xfrm>
            <a:off x="2013714" y="484909"/>
            <a:ext cx="5224368" cy="617901"/>
          </a:xfrm>
          <a:prstGeom prst="rect">
            <a:avLst/>
          </a:prstGeom>
        </p:spPr>
        <p:txBody>
          <a:bodyPr vert="horz" lIns="91440" tIns="45720" rIns="91440" bIns="45720" rtlCol="0" anchor="ctr" anchorCtr="0">
            <a:noAutofit/>
          </a:bodyPr>
          <a:lstStyle/>
          <a:p>
            <a:r>
              <a:rPr lang="zh-TW" altLang="en-US" dirty="0"/>
              <a:t>按一下以編輯</a:t>
            </a:r>
            <a:endParaRPr lang="en-US" dirty="0"/>
          </a:p>
        </p:txBody>
      </p:sp>
      <p:sp>
        <p:nvSpPr>
          <p:cNvPr id="5" name="Footer Placeholder 4"/>
          <p:cNvSpPr>
            <a:spLocks noGrp="1"/>
          </p:cNvSpPr>
          <p:nvPr>
            <p:ph type="ftr" sz="quarter" idx="3"/>
          </p:nvPr>
        </p:nvSpPr>
        <p:spPr>
          <a:xfrm>
            <a:off x="2764640" y="6459790"/>
            <a:ext cx="3617103" cy="365125"/>
          </a:xfrm>
          <a:prstGeom prst="rect">
            <a:avLst/>
          </a:prstGeom>
        </p:spPr>
        <p:txBody>
          <a:bodyPr vert="horz" lIns="91440" tIns="45720" rIns="91440" bIns="45720" rtlCol="0" anchor="ctr"/>
          <a:lstStyle>
            <a:lvl1pPr algn="ctr">
              <a:defRPr sz="1013" cap="all" baseline="0">
                <a:solidFill>
                  <a:srgbClr val="FFFFFF"/>
                </a:solidFill>
                <a:latin typeface="微軟正黑體" panose="020B0604030504040204" pitchFamily="34" charset="-120"/>
                <a:ea typeface="微軟正黑體" panose="020B0604030504040204" pitchFamily="34" charset="-120"/>
              </a:defRPr>
            </a:lvl1pPr>
          </a:lstStyle>
          <a:p>
            <a:endParaRPr lang="zh-TW" altLang="en-US"/>
          </a:p>
        </p:txBody>
      </p:sp>
      <p:sp>
        <p:nvSpPr>
          <p:cNvPr id="6" name="Slide Number Placeholder 5"/>
          <p:cNvSpPr>
            <a:spLocks noGrp="1"/>
          </p:cNvSpPr>
          <p:nvPr>
            <p:ph type="sldNum" sz="quarter" idx="4"/>
          </p:nvPr>
        </p:nvSpPr>
        <p:spPr>
          <a:xfrm>
            <a:off x="7425346" y="6459790"/>
            <a:ext cx="984019" cy="365125"/>
          </a:xfrm>
          <a:prstGeom prst="rect">
            <a:avLst/>
          </a:prstGeom>
        </p:spPr>
        <p:txBody>
          <a:bodyPr vert="horz" lIns="91440" tIns="45720" rIns="91440" bIns="45720" rtlCol="0" anchor="ctr"/>
          <a:lstStyle>
            <a:lvl1pPr algn="r">
              <a:defRPr sz="591">
                <a:solidFill>
                  <a:srgbClr val="FFFFFF"/>
                </a:solidFill>
              </a:defRPr>
            </a:lvl1pPr>
          </a:lstStyle>
          <a:p>
            <a:fld id="{54FF5FFC-53A6-4780-8A0D-9E2E3D682CAC}" type="slidenum">
              <a:rPr lang="zh-TW" altLang="en-US" smtClean="0"/>
              <a:t>‹#›</a:t>
            </a:fld>
            <a:endParaRPr lang="zh-TW" altLang="en-US"/>
          </a:p>
        </p:txBody>
      </p:sp>
      <p:sp>
        <p:nvSpPr>
          <p:cNvPr id="17" name="矩形 16"/>
          <p:cNvSpPr/>
          <p:nvPr/>
        </p:nvSpPr>
        <p:spPr>
          <a:xfrm>
            <a:off x="0" y="6402344"/>
            <a:ext cx="2733441" cy="323165"/>
          </a:xfrm>
          <a:prstGeom prst="rect">
            <a:avLst/>
          </a:prstGeom>
        </p:spPr>
        <p:txBody>
          <a:bodyPr wrap="none">
            <a:spAutoFit/>
          </a:bodyPr>
          <a:lstStyle/>
          <a:p>
            <a:r>
              <a:rPr lang="zh-TW" altLang="en-US" sz="1500" b="1" dirty="0">
                <a:solidFill>
                  <a:schemeClr val="bg1"/>
                </a:solidFill>
                <a:latin typeface="微軟正黑體" panose="020B0604030504040204" pitchFamily="34" charset="-120"/>
                <a:ea typeface="微軟正黑體" panose="020B0604030504040204" pitchFamily="34" charset="-120"/>
              </a:rPr>
              <a:t>國立清華大學 普通物理實驗室</a:t>
            </a:r>
          </a:p>
        </p:txBody>
      </p:sp>
      <p:sp>
        <p:nvSpPr>
          <p:cNvPr id="18" name="文字方塊 17">
            <a:extLst>
              <a:ext uri="{FF2B5EF4-FFF2-40B4-BE49-F238E27FC236}">
                <a16:creationId xmlns:a16="http://schemas.microsoft.com/office/drawing/2014/main" id="{D4DF27C1-B21C-46EA-B7EC-4025931BCA1D}"/>
              </a:ext>
            </a:extLst>
          </p:cNvPr>
          <p:cNvSpPr txBox="1"/>
          <p:nvPr/>
        </p:nvSpPr>
        <p:spPr>
          <a:xfrm>
            <a:off x="8040086" y="6453337"/>
            <a:ext cx="731419" cy="276999"/>
          </a:xfrm>
          <a:prstGeom prst="rect">
            <a:avLst/>
          </a:prstGeom>
          <a:noFill/>
        </p:spPr>
        <p:txBody>
          <a:bodyPr wrap="none" rtlCol="0">
            <a:spAutoFit/>
          </a:bodyPr>
          <a:lstStyle/>
          <a:p>
            <a:r>
              <a:rPr lang="en-US" altLang="zh-TW" sz="1200" dirty="0">
                <a:solidFill>
                  <a:schemeClr val="bg1"/>
                </a:solidFill>
              </a:rPr>
              <a:t>By FYLEE</a:t>
            </a:r>
            <a:endParaRPr lang="zh-TW" altLang="en-US" sz="1200" dirty="0">
              <a:solidFill>
                <a:schemeClr val="bg1"/>
              </a:solidFill>
            </a:endParaRPr>
          </a:p>
        </p:txBody>
      </p:sp>
      <p:grpSp>
        <p:nvGrpSpPr>
          <p:cNvPr id="19" name="群組 18">
            <a:extLst>
              <a:ext uri="{FF2B5EF4-FFF2-40B4-BE49-F238E27FC236}">
                <a16:creationId xmlns:a16="http://schemas.microsoft.com/office/drawing/2014/main" id="{23C202A5-9DB5-4495-8828-74BEF6F09061}"/>
              </a:ext>
            </a:extLst>
          </p:cNvPr>
          <p:cNvGrpSpPr/>
          <p:nvPr/>
        </p:nvGrpSpPr>
        <p:grpSpPr>
          <a:xfrm>
            <a:off x="187203" y="55547"/>
            <a:ext cx="1826512" cy="393708"/>
            <a:chOff x="153201" y="57303"/>
            <a:chExt cx="1826512" cy="393708"/>
          </a:xfrm>
          <a:effectLst>
            <a:outerShdw blurRad="50800" dist="50800" dir="5400000" algn="ctr" rotWithShape="0">
              <a:schemeClr val="bg1"/>
            </a:outerShdw>
          </a:effectLst>
        </p:grpSpPr>
        <p:sp>
          <p:nvSpPr>
            <p:cNvPr id="20" name="矩形 19">
              <a:extLst>
                <a:ext uri="{FF2B5EF4-FFF2-40B4-BE49-F238E27FC236}">
                  <a16:creationId xmlns:a16="http://schemas.microsoft.com/office/drawing/2014/main" id="{ACA8338C-78A0-48BA-BA5F-57FDD38BA053}"/>
                </a:ext>
              </a:extLst>
            </p:cNvPr>
            <p:cNvSpPr/>
            <p:nvPr/>
          </p:nvSpPr>
          <p:spPr>
            <a:xfrm>
              <a:off x="153201" y="57303"/>
              <a:ext cx="1826512" cy="365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effectLst/>
              </a:endParaRPr>
            </a:p>
          </p:txBody>
        </p:sp>
        <p:pic>
          <p:nvPicPr>
            <p:cNvPr id="21" name="圖片 20">
              <a:extLst>
                <a:ext uri="{FF2B5EF4-FFF2-40B4-BE49-F238E27FC236}">
                  <a16:creationId xmlns:a16="http://schemas.microsoft.com/office/drawing/2014/main" id="{440DE1D8-109D-4181-8155-9E9D25C5D6D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a:off x="153201" y="85709"/>
              <a:ext cx="1826512" cy="365302"/>
            </a:xfrm>
            <a:prstGeom prst="rect">
              <a:avLst/>
            </a:prstGeom>
          </p:spPr>
        </p:pic>
      </p:grpSp>
    </p:spTree>
    <p:extLst>
      <p:ext uri="{BB962C8B-B14F-4D97-AF65-F5344CB8AC3E}">
        <p14:creationId xmlns:p14="http://schemas.microsoft.com/office/powerpoint/2010/main" val="3120670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2" r:id="rId3"/>
    <p:sldLayoutId id="2147483693" r:id="rId4"/>
  </p:sldLayoutIdLst>
  <p:txStyles>
    <p:titleStyle>
      <a:lvl1pPr algn="ctr" defTabSz="514350" rtl="0" eaLnBrk="1" latinLnBrk="0" hangingPunct="1">
        <a:lnSpc>
          <a:spcPct val="85000"/>
        </a:lnSpc>
        <a:spcBef>
          <a:spcPct val="0"/>
        </a:spcBef>
        <a:buNone/>
        <a:defRPr sz="3300" b="1" kern="1200" spc="-28" baseline="0">
          <a:solidFill>
            <a:schemeClr val="tx1"/>
          </a:solidFill>
          <a:effectLst/>
          <a:latin typeface="微軟正黑體" panose="020B0604030504040204" pitchFamily="34" charset="-120"/>
          <a:ea typeface="微軟正黑體" panose="020B0604030504040204" pitchFamily="34" charset="-120"/>
          <a:cs typeface="+mj-cs"/>
        </a:defRPr>
      </a:lvl1pPr>
    </p:titleStyle>
    <p:bodyStyle>
      <a:lvl1pPr marL="0" indent="0" algn="l" defTabSz="514350" rtl="0" eaLnBrk="1" latinLnBrk="0" hangingPunct="1">
        <a:lnSpc>
          <a:spcPct val="90000"/>
        </a:lnSpc>
        <a:spcBef>
          <a:spcPts val="675"/>
        </a:spcBef>
        <a:spcAft>
          <a:spcPts val="113"/>
        </a:spcAft>
        <a:buClr>
          <a:srgbClr val="9966FF"/>
        </a:buClr>
        <a:buSzPct val="100000"/>
        <a:buFont typeface="Wingdings" panose="05000000000000000000" pitchFamily="2" charset="2"/>
        <a:buNone/>
        <a:defRPr sz="1350" b="1" kern="1200">
          <a:solidFill>
            <a:schemeClr val="tx1"/>
          </a:solidFill>
          <a:latin typeface="微軟正黑體" panose="020B0604030504040204" pitchFamily="34" charset="-120"/>
          <a:ea typeface="微軟正黑體" panose="020B0604030504040204" pitchFamily="34" charset="-120"/>
          <a:cs typeface="+mn-cs"/>
        </a:defRPr>
      </a:lvl1pPr>
      <a:lvl2pPr marL="112514" indent="0" algn="l" defTabSz="514350" rtl="0" eaLnBrk="1" latinLnBrk="0" hangingPunct="1">
        <a:lnSpc>
          <a:spcPct val="90000"/>
        </a:lnSpc>
        <a:spcBef>
          <a:spcPts val="113"/>
        </a:spcBef>
        <a:spcAft>
          <a:spcPts val="225"/>
        </a:spcAft>
        <a:buClr>
          <a:srgbClr val="9966FF"/>
        </a:buClr>
        <a:buFont typeface="Wingdings" panose="05000000000000000000" pitchFamily="2" charset="2"/>
        <a:buNone/>
        <a:defRPr sz="1238" b="1" kern="1200">
          <a:solidFill>
            <a:schemeClr val="tx1"/>
          </a:solidFill>
          <a:latin typeface="微軟正黑體" panose="020B0604030504040204" pitchFamily="34" charset="-120"/>
          <a:ea typeface="微軟正黑體" panose="020B0604030504040204" pitchFamily="34" charset="-120"/>
          <a:cs typeface="+mn-cs"/>
        </a:defRPr>
      </a:lvl2pPr>
      <a:lvl3pPr marL="21602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3pPr>
      <a:lvl4pPr marL="31889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4pPr>
      <a:lvl5pPr marL="42176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yettw.com/blog/what-is-beamsplitters" TargetMode="Externa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3" Type="http://schemas.openxmlformats.org/officeDocument/2006/relationships/slide" Target="slide5.xml"/><Relationship Id="rId21" Type="http://schemas.openxmlformats.org/officeDocument/2006/relationships/slide" Target="slide23.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 Type="http://schemas.openxmlformats.org/officeDocument/2006/relationships/notesSlide" Target="../notesSlides/notesSlide1.xml"/><Relationship Id="rId16" Type="http://schemas.openxmlformats.org/officeDocument/2006/relationships/slide" Target="slide18.xml"/><Relationship Id="rId20" Type="http://schemas.openxmlformats.org/officeDocument/2006/relationships/slide" Target="slide22.xml"/><Relationship Id="rId1" Type="http://schemas.openxmlformats.org/officeDocument/2006/relationships/slideLayout" Target="../slideLayouts/slideLayout3.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slide" Target="slide17.xml"/><Relationship Id="rId23" Type="http://schemas.openxmlformats.org/officeDocument/2006/relationships/slide" Target="slide25.xml"/><Relationship Id="rId10" Type="http://schemas.openxmlformats.org/officeDocument/2006/relationships/slide" Target="slide12.xml"/><Relationship Id="rId19" Type="http://schemas.openxmlformats.org/officeDocument/2006/relationships/slide" Target="slide21.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16.xml"/><Relationship Id="rId22" Type="http://schemas.openxmlformats.org/officeDocument/2006/relationships/slide" Target="slide24.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youtube.com/watch?v=Xz6yEJeFQrg" TargetMode="Externa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26.jpg"/><Relationship Id="rId5" Type="http://schemas.microsoft.com/office/2007/relationships/hdphoto" Target="../media/hdphoto3.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26.xml"/><Relationship Id="rId7" Type="http://schemas.openxmlformats.org/officeDocument/2006/relationships/slide" Target="slide3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30.xml"/><Relationship Id="rId11" Type="http://schemas.openxmlformats.org/officeDocument/2006/relationships/slide" Target="slide34.xml"/><Relationship Id="rId5" Type="http://schemas.openxmlformats.org/officeDocument/2006/relationships/slide" Target="slide29.xml"/><Relationship Id="rId10" Type="http://schemas.openxmlformats.org/officeDocument/2006/relationships/slide" Target="slide33.xml"/><Relationship Id="rId4" Type="http://schemas.openxmlformats.org/officeDocument/2006/relationships/slide" Target="slide27.xml"/><Relationship Id="rId9" Type="http://schemas.openxmlformats.org/officeDocument/2006/relationships/slide" Target="slide3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51.svg"/></Relationships>
</file>

<file path=ppt/slides/_rels/slide3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image" Target="../media/image52.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hyperlink" Target="https://en.wikipedia.org/wiki/Brewster%27s_angle" TargetMode="Externa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33.xml"/><Relationship Id="rId3" Type="http://schemas.microsoft.com/office/2007/relationships/hdphoto" Target="../media/hdphoto2.wdp"/><Relationship Id="rId7" Type="http://schemas.openxmlformats.org/officeDocument/2006/relationships/slide" Target="slide27.xml"/><Relationship Id="rId12" Type="http://schemas.openxmlformats.org/officeDocument/2006/relationships/slide" Target="slide32.xm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slide" Target="slide26.xml"/><Relationship Id="rId11" Type="http://schemas.openxmlformats.org/officeDocument/2006/relationships/slide" Target="slide5.xml"/><Relationship Id="rId5" Type="http://schemas.openxmlformats.org/officeDocument/2006/relationships/slide" Target="slide22.xml"/><Relationship Id="rId10" Type="http://schemas.openxmlformats.org/officeDocument/2006/relationships/slide" Target="slide31.xml"/><Relationship Id="rId4" Type="http://schemas.openxmlformats.org/officeDocument/2006/relationships/slide" Target="slide21.xml"/><Relationship Id="rId9" Type="http://schemas.openxmlformats.org/officeDocument/2006/relationships/slide" Target="slide30.xml"/><Relationship Id="rId14" Type="http://schemas.openxmlformats.org/officeDocument/2006/relationships/slide" Target="slide34.xml"/></Relationships>
</file>

<file path=ppt/slides/_rels/slide4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6.gif"/><Relationship Id="rId7" Type="http://schemas.openxmlformats.org/officeDocument/2006/relationships/image" Target="../media/image50.png"/><Relationship Id="rId2" Type="http://schemas.openxmlformats.org/officeDocument/2006/relationships/image" Target="../media/image55.gif"/><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20.png"/><Relationship Id="rId4" Type="http://schemas.openxmlformats.org/officeDocument/2006/relationships/image" Target="../media/image310.png"/></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0.png"/><Relationship Id="rId7" Type="http://schemas.openxmlformats.org/officeDocument/2006/relationships/image" Target="../media/image59.jpe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1.svg"/></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zh.wikipedia.org/wiki/%E6%99%B6%E4%BD%93" TargetMode="External"/><Relationship Id="rId2" Type="http://schemas.openxmlformats.org/officeDocument/2006/relationships/hyperlink" Target="https://zh.wikipedia.org/wiki/%E5%8F%8C%E6%8A%98%E5%B0%84" TargetMode="Externa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hyperlink" Target="https://zh.wikipedia.org/wiki/%E7%9B%B8%E4%BD%8D" TargetMode="Externa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ncbi.nlm.nih.gov/books/NBK594225/" TargetMode="Externa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physicsclassroom.com/class/refln/Lesson-2/Right-Angle-Mirrors" TargetMode="Externa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youtube.com/watch?v=5EFHUoPmoYQ" TargetMode="Externa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2A87B67-F24F-4FC4-A042-D898F30CC021}"/>
              </a:ext>
            </a:extLst>
          </p:cNvPr>
          <p:cNvSpPr>
            <a:spLocks noGrp="1" noChangeArrowheads="1"/>
          </p:cNvSpPr>
          <p:nvPr>
            <p:ph type="ctrTitle"/>
          </p:nvPr>
        </p:nvSpPr>
        <p:spPr>
          <a:xfrm>
            <a:off x="524157" y="1512480"/>
            <a:ext cx="8275419" cy="3335967"/>
          </a:xfrm>
        </p:spPr>
        <p:txBody>
          <a:bodyPr anchor="ctr">
            <a:noAutofit/>
          </a:bodyPr>
          <a:lstStyle/>
          <a:p>
            <a:pPr algn="ctr">
              <a:lnSpc>
                <a:spcPct val="100000"/>
              </a:lnSpc>
              <a:spcBef>
                <a:spcPts val="600"/>
              </a:spcBef>
              <a:spcAft>
                <a:spcPts val="600"/>
              </a:spcAft>
            </a:pPr>
            <a:r>
              <a:rPr lang="zh-TW" altLang="en-US" sz="8000" dirty="0">
                <a:solidFill>
                  <a:srgbClr val="0000FF"/>
                </a:solidFill>
                <a:effectLst/>
              </a:rPr>
              <a:t>演示</a:t>
            </a:r>
            <a:r>
              <a:rPr lang="en-US" altLang="zh-TW" sz="8000" dirty="0">
                <a:solidFill>
                  <a:srgbClr val="0000FF"/>
                </a:solidFill>
                <a:effectLst/>
              </a:rPr>
              <a:t>F</a:t>
            </a:r>
            <a:br>
              <a:rPr lang="en-US" altLang="zh-TW" sz="8000" dirty="0">
                <a:solidFill>
                  <a:srgbClr val="0000FF"/>
                </a:solidFill>
                <a:effectLst/>
              </a:rPr>
            </a:br>
            <a:r>
              <a:rPr lang="zh-TW" altLang="en-US" sz="4800" dirty="0">
                <a:solidFill>
                  <a:srgbClr val="0000FF"/>
                </a:solidFill>
                <a:effectLst/>
              </a:rPr>
              <a:t>光學演示實驗</a:t>
            </a:r>
            <a:endParaRPr lang="zh-TW" altLang="en-US" sz="6600" b="1" dirty="0">
              <a:solidFill>
                <a:srgbClr val="0000FF"/>
              </a:solidFill>
              <a:effectLst/>
              <a:ea typeface="微軟正黑體" panose="020B0604030504040204" pitchFamily="34" charset="-120"/>
            </a:endParaRPr>
          </a:p>
        </p:txBody>
      </p:sp>
      <p:sp>
        <p:nvSpPr>
          <p:cNvPr id="2051" name="Rectangle 3">
            <a:extLst>
              <a:ext uri="{FF2B5EF4-FFF2-40B4-BE49-F238E27FC236}">
                <a16:creationId xmlns:a16="http://schemas.microsoft.com/office/drawing/2014/main" id="{D8BECC61-987B-47DF-9E89-07B9FA16081A}"/>
              </a:ext>
            </a:extLst>
          </p:cNvPr>
          <p:cNvSpPr>
            <a:spLocks noGrp="1" noChangeArrowheads="1"/>
          </p:cNvSpPr>
          <p:nvPr>
            <p:ph type="subTitle" idx="1"/>
          </p:nvPr>
        </p:nvSpPr>
        <p:spPr>
          <a:xfrm>
            <a:off x="944880" y="5890437"/>
            <a:ext cx="7854696" cy="462236"/>
          </a:xfrm>
        </p:spPr>
        <p:txBody>
          <a:bodyPr>
            <a:normAutofit/>
          </a:bodyPr>
          <a:lstStyle/>
          <a:p>
            <a:r>
              <a:rPr lang="en-US" altLang="zh-TW" sz="2400" dirty="0"/>
              <a:t>202505</a:t>
            </a:r>
            <a:r>
              <a:rPr lang="zh-TW" altLang="en-US" sz="2400" dirty="0"/>
              <a:t>  </a:t>
            </a:r>
            <a:r>
              <a:rPr lang="en-US" altLang="zh-TW" sz="2400" dirty="0"/>
              <a:t>FYLEE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縮小的方塊</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46982" y="3506511"/>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光折射</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0" y="1027306"/>
            <a:ext cx="5902963"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將水倒入三面彩色的透明盒中</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倒至</a:t>
            </a:r>
            <a:r>
              <a:rPr lang="en-US" altLang="zh-TW" sz="2400" dirty="0">
                <a:latin typeface="微軟正黑體" panose="020B0604030504040204" pitchFamily="34" charset="-120"/>
                <a:ea typeface="微軟正黑體" panose="020B0604030504040204" pitchFamily="34" charset="-120"/>
              </a:rPr>
              <a:t>9</a:t>
            </a:r>
            <a:r>
              <a:rPr lang="zh-TW" altLang="en-US" sz="2400" dirty="0">
                <a:latin typeface="微軟正黑體" panose="020B0604030504040204" pitchFamily="34" charset="-120"/>
                <a:ea typeface="微軟正黑體" panose="020B0604030504040204" pitchFamily="34" charset="-120"/>
              </a:rPr>
              <a:t>分滿</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，由側面上方觀察，是否看得到一小立方體於水中，試說明現在的角度與位置。</a:t>
            </a: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1EF57EE6-F51D-431C-9B39-538D28C04666}"/>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1F97E5DE-A06A-412E-A4D1-7FC2A5B89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95" y="1260175"/>
            <a:ext cx="2214164" cy="2397425"/>
          </a:xfrm>
          <a:prstGeom prst="rect">
            <a:avLst/>
          </a:prstGeom>
        </p:spPr>
      </p:pic>
    </p:spTree>
    <p:extLst>
      <p:ext uri="{BB962C8B-B14F-4D97-AF65-F5344CB8AC3E}">
        <p14:creationId xmlns:p14="http://schemas.microsoft.com/office/powerpoint/2010/main" val="2123113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pPr>
              <a:lnSpc>
                <a:spcPct val="100000"/>
              </a:lnSpc>
            </a:pPr>
            <a:r>
              <a:rPr lang="zh-TW" altLang="en-US" dirty="0">
                <a:latin typeface="+mn-ea"/>
              </a:rPr>
              <a:t>無限延伸鏡</a:t>
            </a:r>
            <a:br>
              <a:rPr lang="en-US" altLang="zh-TW" dirty="0">
                <a:latin typeface="+mn-ea"/>
              </a:rPr>
            </a:br>
            <a:r>
              <a:rPr lang="en-US" altLang="zh-TW" dirty="0">
                <a:latin typeface="+mn-ea"/>
              </a:rPr>
              <a:t>Infinity Mirror</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光反射</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半透膜</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多次反射</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164764"/>
            <a:ext cx="4472532"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在小盒中看到了無限延伸的光點，如何做到的</a:t>
            </a:r>
            <a:r>
              <a:rPr lang="en-US" altLang="zh-TW" sz="2400" dirty="0">
                <a:latin typeface="微軟正黑體" panose="020B0604030504040204" pitchFamily="34" charset="-120"/>
                <a:ea typeface="微軟正黑體" panose="020B0604030504040204" pitchFamily="34" charset="-120"/>
              </a:rPr>
              <a:t>?</a:t>
            </a: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7BE4CDFD-768F-45A0-8600-170621A3AFCD}"/>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8C7CB351-16D3-4CE9-8130-3ED306799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530" y="1355973"/>
            <a:ext cx="2160000" cy="2160000"/>
          </a:xfrm>
          <a:prstGeom prst="rect">
            <a:avLst/>
          </a:prstGeom>
        </p:spPr>
      </p:pic>
    </p:spTree>
    <p:extLst>
      <p:ext uri="{BB962C8B-B14F-4D97-AF65-F5344CB8AC3E}">
        <p14:creationId xmlns:p14="http://schemas.microsoft.com/office/powerpoint/2010/main" val="135624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524341" y="0"/>
            <a:ext cx="7441625" cy="1148315"/>
          </a:xfrm>
        </p:spPr>
        <p:txBody>
          <a:bodyPr/>
          <a:lstStyle/>
          <a:p>
            <a:pPr>
              <a:lnSpc>
                <a:spcPct val="100000"/>
              </a:lnSpc>
            </a:pPr>
            <a:r>
              <a:rPr lang="zh-TW" altLang="en-US" dirty="0">
                <a:latin typeface="+mn-ea"/>
              </a:rPr>
              <a:t>半穿透反射膜</a:t>
            </a:r>
            <a:br>
              <a:rPr lang="en-US" altLang="zh-TW" dirty="0">
                <a:latin typeface="+mn-ea"/>
              </a:rPr>
            </a:br>
            <a:r>
              <a:rPr lang="en-US" altLang="zh-TW" b="0" dirty="0"/>
              <a:t>Semi-Reflective Film</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光反射</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半反射膜 </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汽車隔熱、窗戶隔熱，單面鏡</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210946"/>
            <a:ext cx="6300205"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透過半反射膜哪邊可以看見，是亮度或是方向會影響反射及穿透度</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E3710E41-9AF1-4BEA-97AD-3BCB3B3EF284}"/>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sp>
        <p:nvSpPr>
          <p:cNvPr id="3" name="矩形 2">
            <a:extLst>
              <a:ext uri="{FF2B5EF4-FFF2-40B4-BE49-F238E27FC236}">
                <a16:creationId xmlns:a16="http://schemas.microsoft.com/office/drawing/2014/main" id="{0E194959-068B-4B9C-925A-2CA3E96A73EC}"/>
              </a:ext>
            </a:extLst>
          </p:cNvPr>
          <p:cNvSpPr/>
          <p:nvPr/>
        </p:nvSpPr>
        <p:spPr>
          <a:xfrm>
            <a:off x="9480071" y="574157"/>
            <a:ext cx="1450077" cy="369332"/>
          </a:xfrm>
          <a:prstGeom prst="rect">
            <a:avLst/>
          </a:prstGeom>
        </p:spPr>
        <p:txBody>
          <a:bodyPr wrap="none">
            <a:spAutoFit/>
          </a:bodyPr>
          <a:lstStyle/>
          <a:p>
            <a:r>
              <a:rPr lang="en-US" altLang="zh-TW" dirty="0"/>
              <a:t>Beam Splitter</a:t>
            </a:r>
            <a:endParaRPr lang="zh-TW" altLang="en-US" dirty="0"/>
          </a:p>
        </p:txBody>
      </p:sp>
      <p:pic>
        <p:nvPicPr>
          <p:cNvPr id="7" name="圖片 6">
            <a:extLst>
              <a:ext uri="{FF2B5EF4-FFF2-40B4-BE49-F238E27FC236}">
                <a16:creationId xmlns:a16="http://schemas.microsoft.com/office/drawing/2014/main" id="{EC37E56E-B867-4057-B341-25810AABC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338" y="1215637"/>
            <a:ext cx="1498993" cy="1783071"/>
          </a:xfrm>
          <a:prstGeom prst="rect">
            <a:avLst/>
          </a:prstGeom>
        </p:spPr>
      </p:pic>
    </p:spTree>
    <p:extLst>
      <p:ext uri="{BB962C8B-B14F-4D97-AF65-F5344CB8AC3E}">
        <p14:creationId xmlns:p14="http://schemas.microsoft.com/office/powerpoint/2010/main" val="241054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光纖</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026417"/>
            <a:ext cx="8198677" cy="359778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折射率</a:t>
            </a:r>
            <a:endParaRPr lang="en-US" altLang="zh-TW" sz="2400" dirty="0">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光全反射</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116210"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將底座燈光，透過柔軟的塑膠管將光線全反射至塑膠管的開口端。</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5711C093-09D2-4E4B-83C3-3EC9935EED87}"/>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B28192CC-3E01-4582-9513-405E8FE9D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296" y="1148315"/>
            <a:ext cx="1732547" cy="1732547"/>
          </a:xfrm>
          <a:prstGeom prst="rect">
            <a:avLst/>
          </a:prstGeom>
        </p:spPr>
      </p:pic>
    </p:spTree>
    <p:extLst>
      <p:ext uri="{BB962C8B-B14F-4D97-AF65-F5344CB8AC3E}">
        <p14:creationId xmlns:p14="http://schemas.microsoft.com/office/powerpoint/2010/main" val="2427668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萬花筒鏡面</a:t>
            </a:r>
            <a:r>
              <a:rPr lang="en-US" altLang="zh-TW" dirty="0">
                <a:latin typeface="+mn-ea"/>
              </a:rPr>
              <a:t>/</a:t>
            </a:r>
            <a:r>
              <a:rPr lang="zh-TW" altLang="en-US" dirty="0">
                <a:latin typeface="+mn-ea"/>
              </a:rPr>
              <a:t>多切割面透鏡</a:t>
            </a:r>
            <a:br>
              <a:rPr lang="en-US" altLang="zh-TW" dirty="0">
                <a:latin typeface="+mn-ea"/>
              </a:rPr>
            </a:br>
            <a:r>
              <a:rPr lang="en-US" altLang="zh-TW" dirty="0">
                <a:latin typeface="+mn-ea"/>
              </a:rPr>
              <a:t>(</a:t>
            </a:r>
            <a:r>
              <a:rPr lang="zh-TW" altLang="en-US" dirty="0">
                <a:latin typeface="+mn-ea"/>
              </a:rPr>
              <a:t>分光稜鏡</a:t>
            </a:r>
            <a:r>
              <a:rPr lang="en-US" altLang="zh-TW" dirty="0">
                <a:latin typeface="+mn-ea"/>
              </a:rPr>
              <a:t>)</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614395"/>
            <a:ext cx="8198677" cy="4043286"/>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多層介質膜，分光比率</a:t>
            </a:r>
            <a:endParaRPr lang="en-US" altLang="zh-TW" sz="2400" dirty="0">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marL="342900" indent="-342900">
              <a:lnSpc>
                <a:spcPct val="120000"/>
              </a:lnSpc>
              <a:buFont typeface="Arial" panose="020B0604020202020204" pitchFamily="34" charset="0"/>
              <a:buChar char="•"/>
            </a:pPr>
            <a:r>
              <a:rPr lang="zh-TW" altLang="en-US" sz="2400" dirty="0">
                <a:hlinkClick r:id="rId2"/>
              </a:rPr>
              <a:t>分光鏡是什麼？原理、種類、用途一次看！</a:t>
            </a:r>
            <a:r>
              <a:rPr lang="en-US" altLang="zh-TW" sz="2400" dirty="0">
                <a:hlinkClick r:id="rId2"/>
              </a:rPr>
              <a:t>-</a:t>
            </a:r>
            <a:r>
              <a:rPr lang="zh-TW" altLang="en-US" sz="2400" dirty="0">
                <a:hlinkClick r:id="rId2"/>
              </a:rPr>
              <a:t>暘恩科技有限公司</a:t>
            </a: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021425"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將白光以不同角度照射稜鏡各面，反射不同顏色的光線，試問其原理與應用</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3"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29D6C6EA-B52E-4B7C-BCE3-1259DD0EA580}"/>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1C6B6D95-E311-4CC6-B096-8895D8DF6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757" y="1084140"/>
            <a:ext cx="2235760" cy="2137330"/>
          </a:xfrm>
          <a:prstGeom prst="rect">
            <a:avLst/>
          </a:prstGeom>
        </p:spPr>
      </p:pic>
    </p:spTree>
    <p:extLst>
      <p:ext uri="{BB962C8B-B14F-4D97-AF65-F5344CB8AC3E}">
        <p14:creationId xmlns:p14="http://schemas.microsoft.com/office/powerpoint/2010/main" val="125277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愛因斯坦凹凸像</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498359" y="4186146"/>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單眼視覺</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496513" cy="3154582"/>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以單眼或手機鏡頭觀察愛因斯坦頭像，原來凹進去的圖為什麼感覺又凸出來了</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以單眼或手機鏡頭觀察愛因斯坦頭，原來凸出來的圖為什麼感覺又凹進去了</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要怎麼設計呢</a:t>
            </a:r>
            <a:r>
              <a:rPr lang="en-US" altLang="zh-TW" sz="2400" dirty="0">
                <a:latin typeface="微軟正黑體" panose="020B0604030504040204" pitchFamily="34" charset="-120"/>
                <a:ea typeface="微軟正黑體" panose="020B0604030504040204" pitchFamily="34" charset="-120"/>
              </a:rPr>
              <a:t>?</a:t>
            </a: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11" name="文字方塊 10">
            <a:extLst>
              <a:ext uri="{FF2B5EF4-FFF2-40B4-BE49-F238E27FC236}">
                <a16:creationId xmlns:a16="http://schemas.microsoft.com/office/drawing/2014/main" id="{88FD7AB9-1860-475B-A1EC-681D1905E59D}"/>
              </a:ext>
            </a:extLst>
          </p:cNvPr>
          <p:cNvSpPr txBox="1"/>
          <p:nvPr/>
        </p:nvSpPr>
        <p:spPr>
          <a:xfrm>
            <a:off x="8072293" y="-15302"/>
            <a:ext cx="1080000" cy="349702"/>
          </a:xfrm>
          <a:prstGeom prst="rect">
            <a:avLst/>
          </a:prstGeom>
          <a:noFill/>
        </p:spPr>
        <p:txBody>
          <a:bodyPr wrap="square" lIns="36000" tIns="36000" rIns="36000" bIns="36000" rtlCol="0">
            <a:spAutoFit/>
          </a:bodyPr>
          <a:lstStyle/>
          <a:p>
            <a:r>
              <a:rPr lang="zh-TW" altLang="en-US" b="1" dirty="0"/>
              <a:t>視錯覺</a:t>
            </a:r>
          </a:p>
        </p:txBody>
      </p:sp>
      <p:pic>
        <p:nvPicPr>
          <p:cNvPr id="5" name="圖片 4">
            <a:extLst>
              <a:ext uri="{FF2B5EF4-FFF2-40B4-BE49-F238E27FC236}">
                <a16:creationId xmlns:a16="http://schemas.microsoft.com/office/drawing/2014/main" id="{DA3AB6DB-29F5-4819-9923-902E29839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070" y="1129787"/>
            <a:ext cx="1945112" cy="2805545"/>
          </a:xfrm>
          <a:prstGeom prst="rect">
            <a:avLst/>
          </a:prstGeom>
        </p:spPr>
      </p:pic>
    </p:spTree>
    <p:extLst>
      <p:ext uri="{BB962C8B-B14F-4D97-AF65-F5344CB8AC3E}">
        <p14:creationId xmlns:p14="http://schemas.microsoft.com/office/powerpoint/2010/main" val="854373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向上移動的珠子</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動態視覺</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433050"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轉動吊飾，珠子感覺會移動，順時針轉動與逆時轉動是否有差呢</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7" name="文字方塊 6">
            <a:extLst>
              <a:ext uri="{FF2B5EF4-FFF2-40B4-BE49-F238E27FC236}">
                <a16:creationId xmlns:a16="http://schemas.microsoft.com/office/drawing/2014/main" id="{B5944261-89CC-4687-A30B-68DEB77442C9}"/>
              </a:ext>
            </a:extLst>
          </p:cNvPr>
          <p:cNvSpPr txBox="1"/>
          <p:nvPr/>
        </p:nvSpPr>
        <p:spPr>
          <a:xfrm>
            <a:off x="8072293" y="-15302"/>
            <a:ext cx="1080000" cy="349702"/>
          </a:xfrm>
          <a:prstGeom prst="rect">
            <a:avLst/>
          </a:prstGeom>
          <a:noFill/>
        </p:spPr>
        <p:txBody>
          <a:bodyPr wrap="square" lIns="36000" tIns="36000" rIns="36000" bIns="36000" rtlCol="0">
            <a:spAutoFit/>
          </a:bodyPr>
          <a:lstStyle/>
          <a:p>
            <a:r>
              <a:rPr lang="zh-TW" altLang="en-US" b="1" dirty="0"/>
              <a:t>視錯覺</a:t>
            </a:r>
          </a:p>
        </p:txBody>
      </p:sp>
      <p:pic>
        <p:nvPicPr>
          <p:cNvPr id="5" name="圖片 4">
            <a:extLst>
              <a:ext uri="{FF2B5EF4-FFF2-40B4-BE49-F238E27FC236}">
                <a16:creationId xmlns:a16="http://schemas.microsoft.com/office/drawing/2014/main" id="{35573D20-C2DB-4735-AB79-CFABAF11E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821" y="1027306"/>
            <a:ext cx="1566944" cy="2998708"/>
          </a:xfrm>
          <a:prstGeom prst="rect">
            <a:avLst/>
          </a:prstGeom>
        </p:spPr>
      </p:pic>
    </p:spTree>
    <p:extLst>
      <p:ext uri="{BB962C8B-B14F-4D97-AF65-F5344CB8AC3E}">
        <p14:creationId xmlns:p14="http://schemas.microsoft.com/office/powerpoint/2010/main" val="2407885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彎曲的長條</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形狀視錯覺</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273785"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哪個顏色比較長</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是顏色的關係抑或與顏色無關</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放置方式、間隔是否影響</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7" name="文字方塊 6">
            <a:extLst>
              <a:ext uri="{FF2B5EF4-FFF2-40B4-BE49-F238E27FC236}">
                <a16:creationId xmlns:a16="http://schemas.microsoft.com/office/drawing/2014/main" id="{23EF20C0-C803-40D7-81EE-57E31E9AF4AE}"/>
              </a:ext>
            </a:extLst>
          </p:cNvPr>
          <p:cNvSpPr txBox="1"/>
          <p:nvPr/>
        </p:nvSpPr>
        <p:spPr>
          <a:xfrm>
            <a:off x="8072293" y="-15302"/>
            <a:ext cx="1080000" cy="349702"/>
          </a:xfrm>
          <a:prstGeom prst="rect">
            <a:avLst/>
          </a:prstGeom>
          <a:noFill/>
        </p:spPr>
        <p:txBody>
          <a:bodyPr wrap="square" lIns="36000" tIns="36000" rIns="36000" bIns="36000" rtlCol="0">
            <a:spAutoFit/>
          </a:bodyPr>
          <a:lstStyle/>
          <a:p>
            <a:r>
              <a:rPr lang="zh-TW" altLang="en-US" b="1" dirty="0"/>
              <a:t>視錯覺</a:t>
            </a:r>
          </a:p>
        </p:txBody>
      </p:sp>
      <p:pic>
        <p:nvPicPr>
          <p:cNvPr id="5" name="圖片 4">
            <a:extLst>
              <a:ext uri="{FF2B5EF4-FFF2-40B4-BE49-F238E27FC236}">
                <a16:creationId xmlns:a16="http://schemas.microsoft.com/office/drawing/2014/main" id="{BC55AAA8-1628-43F1-AADB-A241D6FE6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126" y="1027306"/>
            <a:ext cx="3345873" cy="1913545"/>
          </a:xfrm>
          <a:prstGeom prst="rect">
            <a:avLst/>
          </a:prstGeom>
        </p:spPr>
      </p:pic>
    </p:spTree>
    <p:extLst>
      <p:ext uri="{BB962C8B-B14F-4D97-AF65-F5344CB8AC3E}">
        <p14:creationId xmlns:p14="http://schemas.microsoft.com/office/powerpoint/2010/main" val="67376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點點圖</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顏色視錯覺</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653119"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大圓的顏色不一樣嗎</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試著將上面的點點掀開看一下，是甚麼造成了你的錯覺</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7" name="文字方塊 6">
            <a:extLst>
              <a:ext uri="{FF2B5EF4-FFF2-40B4-BE49-F238E27FC236}">
                <a16:creationId xmlns:a16="http://schemas.microsoft.com/office/drawing/2014/main" id="{C282B434-BC4F-40DF-8A76-0BE4FEF54F37}"/>
              </a:ext>
            </a:extLst>
          </p:cNvPr>
          <p:cNvSpPr txBox="1"/>
          <p:nvPr/>
        </p:nvSpPr>
        <p:spPr>
          <a:xfrm>
            <a:off x="8072293" y="-15302"/>
            <a:ext cx="1080000" cy="349702"/>
          </a:xfrm>
          <a:prstGeom prst="rect">
            <a:avLst/>
          </a:prstGeom>
          <a:noFill/>
        </p:spPr>
        <p:txBody>
          <a:bodyPr wrap="square" lIns="36000" tIns="36000" rIns="36000" bIns="36000" rtlCol="0">
            <a:spAutoFit/>
          </a:bodyPr>
          <a:lstStyle/>
          <a:p>
            <a:r>
              <a:rPr lang="zh-TW" altLang="en-US" b="1" dirty="0"/>
              <a:t>視錯覺</a:t>
            </a:r>
          </a:p>
        </p:txBody>
      </p:sp>
      <p:pic>
        <p:nvPicPr>
          <p:cNvPr id="5" name="圖片 4">
            <a:extLst>
              <a:ext uri="{FF2B5EF4-FFF2-40B4-BE49-F238E27FC236}">
                <a16:creationId xmlns:a16="http://schemas.microsoft.com/office/drawing/2014/main" id="{F5B2E8D6-1AE9-4FF5-A70F-43081EBCE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7460" y="988047"/>
            <a:ext cx="2824306" cy="2010661"/>
          </a:xfrm>
          <a:prstGeom prst="rect">
            <a:avLst/>
          </a:prstGeom>
        </p:spPr>
      </p:pic>
    </p:spTree>
    <p:extLst>
      <p:ext uri="{BB962C8B-B14F-4D97-AF65-F5344CB8AC3E}">
        <p14:creationId xmlns:p14="http://schemas.microsoft.com/office/powerpoint/2010/main" val="1363934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視覺暫留</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視覺暫留</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377850"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透過轉輪狹縫觀察裡面的影像，轉動轉輪，是否可看到連續的動畫呢</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為什麼</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7" name="文字方塊 6">
            <a:extLst>
              <a:ext uri="{FF2B5EF4-FFF2-40B4-BE49-F238E27FC236}">
                <a16:creationId xmlns:a16="http://schemas.microsoft.com/office/drawing/2014/main" id="{C282B434-BC4F-40DF-8A76-0BE4FEF54F37}"/>
              </a:ext>
            </a:extLst>
          </p:cNvPr>
          <p:cNvSpPr txBox="1"/>
          <p:nvPr/>
        </p:nvSpPr>
        <p:spPr>
          <a:xfrm>
            <a:off x="8072293" y="-15302"/>
            <a:ext cx="1080000" cy="349702"/>
          </a:xfrm>
          <a:prstGeom prst="rect">
            <a:avLst/>
          </a:prstGeom>
          <a:noFill/>
        </p:spPr>
        <p:txBody>
          <a:bodyPr wrap="square" lIns="36000" tIns="36000" rIns="36000" bIns="36000" rtlCol="0">
            <a:spAutoFit/>
          </a:bodyPr>
          <a:lstStyle/>
          <a:p>
            <a:r>
              <a:rPr lang="zh-TW" altLang="en-US" b="1" dirty="0"/>
              <a:t>視錯覺</a:t>
            </a:r>
          </a:p>
        </p:txBody>
      </p:sp>
      <p:pic>
        <p:nvPicPr>
          <p:cNvPr id="5" name="圖片 4">
            <a:extLst>
              <a:ext uri="{FF2B5EF4-FFF2-40B4-BE49-F238E27FC236}">
                <a16:creationId xmlns:a16="http://schemas.microsoft.com/office/drawing/2014/main" id="{A8836F9A-EB06-4C4D-8861-F6696C687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518" y="1284208"/>
            <a:ext cx="1714500" cy="1714500"/>
          </a:xfrm>
          <a:prstGeom prst="rect">
            <a:avLst/>
          </a:prstGeom>
        </p:spPr>
      </p:pic>
    </p:spTree>
    <p:extLst>
      <p:ext uri="{BB962C8B-B14F-4D97-AF65-F5344CB8AC3E}">
        <p14:creationId xmlns:p14="http://schemas.microsoft.com/office/powerpoint/2010/main" val="1286167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AD8E68-0725-47CB-9930-52D9E0A7A7D5}"/>
              </a:ext>
            </a:extLst>
          </p:cNvPr>
          <p:cNvSpPr>
            <a:spLocks noGrp="1"/>
          </p:cNvSpPr>
          <p:nvPr>
            <p:ph type="title"/>
          </p:nvPr>
        </p:nvSpPr>
        <p:spPr>
          <a:xfrm>
            <a:off x="135065" y="0"/>
            <a:ext cx="7243929" cy="1197429"/>
          </a:xfrm>
        </p:spPr>
        <p:txBody>
          <a:bodyPr/>
          <a:lstStyle/>
          <a:p>
            <a:pPr algn="l">
              <a:lnSpc>
                <a:spcPct val="100000"/>
              </a:lnSpc>
            </a:pPr>
            <a:r>
              <a:rPr lang="zh-TW" altLang="en-US" dirty="0">
                <a:solidFill>
                  <a:srgbClr val="0000FF"/>
                </a:solidFill>
              </a:rPr>
              <a:t>光學演示實驗器材 </a:t>
            </a:r>
            <a:br>
              <a:rPr lang="en-US" altLang="zh-TW" sz="4000" b="1" kern="1200" spc="-28" baseline="0" dirty="0">
                <a:solidFill>
                  <a:srgbClr val="0000FF"/>
                </a:solidFill>
                <a:effectLst/>
                <a:latin typeface="微軟正黑體" panose="020B0604030504040204" pitchFamily="34" charset="-120"/>
                <a:ea typeface="微軟正黑體" panose="020B0604030504040204" pitchFamily="34" charset="-120"/>
                <a:cs typeface="+mj-cs"/>
              </a:rPr>
            </a:br>
            <a:r>
              <a:rPr lang="en-US" altLang="zh-TW" sz="2400" dirty="0">
                <a:solidFill>
                  <a:srgbClr val="0000FF"/>
                </a:solidFill>
              </a:rPr>
              <a:t>Optical Demonstration Experiment Equipment</a:t>
            </a:r>
            <a:endParaRPr lang="zh-TW" altLang="en-US" sz="4000" b="1" kern="1200" spc="-28" baseline="0" dirty="0">
              <a:solidFill>
                <a:srgbClr val="0000FF"/>
              </a:solidFill>
              <a:effectLst/>
              <a:latin typeface="微軟正黑體" panose="020B0604030504040204" pitchFamily="34" charset="-120"/>
              <a:ea typeface="微軟正黑體" panose="020B0604030504040204" pitchFamily="34" charset="-120"/>
              <a:cs typeface="+mj-cs"/>
            </a:endParaRPr>
          </a:p>
        </p:txBody>
      </p:sp>
      <p:graphicFrame>
        <p:nvGraphicFramePr>
          <p:cNvPr id="5" name="內容版面配置區 3">
            <a:extLst>
              <a:ext uri="{FF2B5EF4-FFF2-40B4-BE49-F238E27FC236}">
                <a16:creationId xmlns:a16="http://schemas.microsoft.com/office/drawing/2014/main" id="{3C1E1A2B-BC23-49F2-9243-6364139A813A}"/>
              </a:ext>
            </a:extLst>
          </p:cNvPr>
          <p:cNvGraphicFramePr>
            <a:graphicFrameLocks/>
          </p:cNvGraphicFramePr>
          <p:nvPr>
            <p:extLst>
              <p:ext uri="{D42A27DB-BD31-4B8C-83A1-F6EECF244321}">
                <p14:modId xmlns:p14="http://schemas.microsoft.com/office/powerpoint/2010/main" val="3523072092"/>
              </p:ext>
            </p:extLst>
          </p:nvPr>
        </p:nvGraphicFramePr>
        <p:xfrm>
          <a:off x="39320" y="1492873"/>
          <a:ext cx="4028384" cy="5177853"/>
        </p:xfrm>
        <a:graphic>
          <a:graphicData uri="http://schemas.openxmlformats.org/drawingml/2006/table">
            <a:tbl>
              <a:tblPr firstRow="1" bandRow="1">
                <a:tableStyleId>{5C22544A-7EE6-4342-B048-85BDC9FD1C3A}</a:tableStyleId>
              </a:tblPr>
              <a:tblGrid>
                <a:gridCol w="390063">
                  <a:extLst>
                    <a:ext uri="{9D8B030D-6E8A-4147-A177-3AD203B41FA5}">
                      <a16:colId xmlns:a16="http://schemas.microsoft.com/office/drawing/2014/main" val="20000"/>
                    </a:ext>
                  </a:extLst>
                </a:gridCol>
                <a:gridCol w="3638321">
                  <a:extLst>
                    <a:ext uri="{9D8B030D-6E8A-4147-A177-3AD203B41FA5}">
                      <a16:colId xmlns:a16="http://schemas.microsoft.com/office/drawing/2014/main" val="20001"/>
                    </a:ext>
                  </a:extLst>
                </a:gridCol>
              </a:tblGrid>
              <a:tr h="437724">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1</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3" action="ppaction://hlinksldjump"/>
                        </a:rPr>
                        <a:t>垂直雙鏡面</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3"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3" action="ppaction://hlinksldjump"/>
                        </a:rPr>
                        <a:t>Right Angle Mirror</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2</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3D </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漂浮魔鏡</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3D </a:t>
                      </a:r>
                      <a:r>
                        <a:rPr lang="en-US" altLang="zh-TW" sz="1600" b="1" kern="1200" dirty="0" err="1">
                          <a:solidFill>
                            <a:srgbClr val="0000FF"/>
                          </a:solidFill>
                          <a:latin typeface="微軟正黑體" panose="020B0604030504040204" pitchFamily="34" charset="-120"/>
                          <a:ea typeface="微軟正黑體" panose="020B0604030504040204" pitchFamily="34" charset="-120"/>
                          <a:cs typeface="+mn-cs"/>
                          <a:hlinkClick r:id="rId4" action="ppaction://hlinksldjump"/>
                        </a:rPr>
                        <a:t>mirascope</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 Hologram Chamber</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魔術存錢筒</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Illusion Coin Bank</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柱狀投影</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Cylindrical Mirror Optical Illusions </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消失的玻璃杯</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Disappearing Glass</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 </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in Oil</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6</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縮小的方塊</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折射</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Refraction</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1680716"/>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7</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無限延伸鏡</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Infinity mirror</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5498131"/>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8</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0" action="ppaction://hlinksldjump"/>
                        </a:rPr>
                        <a:t>半反射膜</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0" action="ppaction://hlinksldjump"/>
                        </a:rPr>
                        <a:t>Semi-Reflective Film</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94611">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9</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t>光纖</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t>(</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t>全反射</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t>)</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t>Optical Fiber</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28955">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10</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2" action="ppaction://hlinksldjump"/>
                        </a:rPr>
                        <a:t>分光稜鏡</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2"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2" action="ppaction://hlinksldjump"/>
                        </a:rPr>
                        <a:t>Refraction cube</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1369511"/>
                  </a:ext>
                </a:extLst>
              </a:tr>
            </a:tbl>
          </a:graphicData>
        </a:graphic>
      </p:graphicFrame>
      <p:sp>
        <p:nvSpPr>
          <p:cNvPr id="3" name="文字方塊 2">
            <a:extLst>
              <a:ext uri="{FF2B5EF4-FFF2-40B4-BE49-F238E27FC236}">
                <a16:creationId xmlns:a16="http://schemas.microsoft.com/office/drawing/2014/main" id="{E001041B-952E-47BF-A882-3698205A4E2C}"/>
              </a:ext>
            </a:extLst>
          </p:cNvPr>
          <p:cNvSpPr txBox="1"/>
          <p:nvPr/>
        </p:nvSpPr>
        <p:spPr>
          <a:xfrm>
            <a:off x="6202018" y="44717"/>
            <a:ext cx="2723823" cy="369332"/>
          </a:xfrm>
          <a:prstGeom prst="rect">
            <a:avLst/>
          </a:prstGeom>
          <a:solidFill>
            <a:schemeClr val="bg1"/>
          </a:solidFill>
        </p:spPr>
        <p:txBody>
          <a:bodyPr wrap="non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請愛惜實驗器材，勿施暴</a:t>
            </a:r>
          </a:p>
        </p:txBody>
      </p:sp>
      <p:sp>
        <p:nvSpPr>
          <p:cNvPr id="4" name="文字方塊 3">
            <a:extLst>
              <a:ext uri="{FF2B5EF4-FFF2-40B4-BE49-F238E27FC236}">
                <a16:creationId xmlns:a16="http://schemas.microsoft.com/office/drawing/2014/main" id="{B9B1802C-5B9C-480D-A317-A5B35DF46BFC}"/>
              </a:ext>
            </a:extLst>
          </p:cNvPr>
          <p:cNvSpPr txBox="1"/>
          <p:nvPr/>
        </p:nvSpPr>
        <p:spPr>
          <a:xfrm>
            <a:off x="348054" y="1132777"/>
            <a:ext cx="2391355" cy="369332"/>
          </a:xfrm>
          <a:prstGeom prst="rect">
            <a:avLst/>
          </a:prstGeom>
          <a:noFill/>
        </p:spPr>
        <p:txBody>
          <a:bodyPr wrap="square" rtlCol="0">
            <a:spAutoFit/>
          </a:bodyPr>
          <a:lstStyle/>
          <a:p>
            <a:r>
              <a:rPr lang="zh-TW" altLang="en-US" b="1" dirty="0"/>
              <a:t>反射、半反射、折射</a:t>
            </a:r>
          </a:p>
        </p:txBody>
      </p:sp>
      <p:graphicFrame>
        <p:nvGraphicFramePr>
          <p:cNvPr id="10" name="內容版面配置區 3">
            <a:extLst>
              <a:ext uri="{FF2B5EF4-FFF2-40B4-BE49-F238E27FC236}">
                <a16:creationId xmlns:a16="http://schemas.microsoft.com/office/drawing/2014/main" id="{C760551B-1289-421A-8419-7541E80745A9}"/>
              </a:ext>
            </a:extLst>
          </p:cNvPr>
          <p:cNvGraphicFramePr>
            <a:graphicFrameLocks/>
          </p:cNvGraphicFramePr>
          <p:nvPr>
            <p:extLst>
              <p:ext uri="{D42A27DB-BD31-4B8C-83A1-F6EECF244321}">
                <p14:modId xmlns:p14="http://schemas.microsoft.com/office/powerpoint/2010/main" val="820980502"/>
              </p:ext>
            </p:extLst>
          </p:nvPr>
        </p:nvGraphicFramePr>
        <p:xfrm>
          <a:off x="4139655" y="1502109"/>
          <a:ext cx="2658304" cy="2590201"/>
        </p:xfrm>
        <a:graphic>
          <a:graphicData uri="http://schemas.openxmlformats.org/drawingml/2006/table">
            <a:tbl>
              <a:tblPr firstRow="1" bandRow="1">
                <a:tableStyleId>{5C22544A-7EE6-4342-B048-85BDC9FD1C3A}</a:tableStyleId>
              </a:tblPr>
              <a:tblGrid>
                <a:gridCol w="333226">
                  <a:extLst>
                    <a:ext uri="{9D8B030D-6E8A-4147-A177-3AD203B41FA5}">
                      <a16:colId xmlns:a16="http://schemas.microsoft.com/office/drawing/2014/main" val="20000"/>
                    </a:ext>
                  </a:extLst>
                </a:gridCol>
                <a:gridCol w="2325078">
                  <a:extLst>
                    <a:ext uri="{9D8B030D-6E8A-4147-A177-3AD203B41FA5}">
                      <a16:colId xmlns:a16="http://schemas.microsoft.com/office/drawing/2014/main" val="20001"/>
                    </a:ext>
                  </a:extLst>
                </a:gridCol>
              </a:tblGrid>
              <a:tr h="437724">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1</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3" action="ppaction://hlinksldjump"/>
                        </a:rPr>
                        <a:t>愛因斯坦凹凸像</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3" action="ppaction://hlinksldjump"/>
                        </a:rPr>
                        <a:t>(</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3" action="ppaction://hlinksldjump"/>
                        </a:rPr>
                        <a:t>單眼</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3" action="ppaction://hlinksldjump"/>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3" action="ppaction://hlinksldjump"/>
                        </a:rPr>
                        <a:t>Concave and convex</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2</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4" action="ppaction://hlinksldjump"/>
                        </a:rPr>
                        <a:t>向上移動的珠子</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4" action="ppaction://hlinksldjump"/>
                        </a:rPr>
                        <a:t>(</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4" action="ppaction://hlinksldjump"/>
                        </a:rPr>
                        <a:t>動態</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4" action="ppaction://hlinksldjump"/>
                        </a:rPr>
                        <a:t>)</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5" action="ppaction://hlinksldjump"/>
                        </a:rPr>
                        <a:t>彎曲的長條</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5" action="ppaction://hlinksldjump"/>
                        </a:rPr>
                        <a:t>(</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5" action="ppaction://hlinksldjump"/>
                        </a:rPr>
                        <a:t>長度</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5" action="ppaction://hlinksldjump"/>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5" action="ppaction://hlinksldjump"/>
                        </a:rPr>
                        <a:t>Arc piece</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6" action="ppaction://hlinksldjump"/>
                        </a:rPr>
                        <a:t>點點圖</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6" action="ppaction://hlinksldjump"/>
                        </a:rPr>
                        <a:t>(</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6" action="ppaction://hlinksldjump"/>
                        </a:rPr>
                        <a:t>顏色</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6" action="ppaction://hlinksldjump"/>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6" action="ppaction://hlinksldjump"/>
                        </a:rPr>
                        <a:t>color changing ball</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7" action="ppaction://hlinksldjump"/>
                        </a:rPr>
                        <a:t>視覺暫留</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7"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7" action="ppaction://hlinksldjump"/>
                        </a:rPr>
                        <a:t>Zoetrope</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9135197"/>
                  </a:ext>
                </a:extLst>
              </a:tr>
            </a:tbl>
          </a:graphicData>
        </a:graphic>
      </p:graphicFrame>
      <p:sp>
        <p:nvSpPr>
          <p:cNvPr id="11" name="文字方塊 10">
            <a:extLst>
              <a:ext uri="{FF2B5EF4-FFF2-40B4-BE49-F238E27FC236}">
                <a16:creationId xmlns:a16="http://schemas.microsoft.com/office/drawing/2014/main" id="{DE7AFB01-F717-4687-A145-14684BE2E79C}"/>
              </a:ext>
            </a:extLst>
          </p:cNvPr>
          <p:cNvSpPr txBox="1"/>
          <p:nvPr/>
        </p:nvSpPr>
        <p:spPr>
          <a:xfrm>
            <a:off x="4067704" y="1123541"/>
            <a:ext cx="1275088" cy="369332"/>
          </a:xfrm>
          <a:prstGeom prst="rect">
            <a:avLst/>
          </a:prstGeom>
          <a:noFill/>
        </p:spPr>
        <p:txBody>
          <a:bodyPr wrap="square" rtlCol="0">
            <a:spAutoFit/>
          </a:bodyPr>
          <a:lstStyle/>
          <a:p>
            <a:r>
              <a:rPr lang="zh-TW" altLang="en-US" b="1" dirty="0"/>
              <a:t>視錯覺</a:t>
            </a:r>
          </a:p>
        </p:txBody>
      </p:sp>
      <p:graphicFrame>
        <p:nvGraphicFramePr>
          <p:cNvPr id="12" name="內容版面配置區 3">
            <a:extLst>
              <a:ext uri="{FF2B5EF4-FFF2-40B4-BE49-F238E27FC236}">
                <a16:creationId xmlns:a16="http://schemas.microsoft.com/office/drawing/2014/main" id="{F532507D-C774-4114-BFE0-4C4B0D6CCBD0}"/>
              </a:ext>
            </a:extLst>
          </p:cNvPr>
          <p:cNvGraphicFramePr>
            <a:graphicFrameLocks/>
          </p:cNvGraphicFramePr>
          <p:nvPr>
            <p:extLst>
              <p:ext uri="{D42A27DB-BD31-4B8C-83A1-F6EECF244321}">
                <p14:modId xmlns:p14="http://schemas.microsoft.com/office/powerpoint/2010/main" val="2127114187"/>
              </p:ext>
            </p:extLst>
          </p:nvPr>
        </p:nvGraphicFramePr>
        <p:xfrm>
          <a:off x="6853382" y="1502109"/>
          <a:ext cx="2152073" cy="3296149"/>
        </p:xfrm>
        <a:graphic>
          <a:graphicData uri="http://schemas.openxmlformats.org/drawingml/2006/table">
            <a:tbl>
              <a:tblPr firstRow="1" bandRow="1">
                <a:tableStyleId>{5C22544A-7EE6-4342-B048-85BDC9FD1C3A}</a:tableStyleId>
              </a:tblPr>
              <a:tblGrid>
                <a:gridCol w="314603">
                  <a:extLst>
                    <a:ext uri="{9D8B030D-6E8A-4147-A177-3AD203B41FA5}">
                      <a16:colId xmlns:a16="http://schemas.microsoft.com/office/drawing/2014/main" val="20000"/>
                    </a:ext>
                  </a:extLst>
                </a:gridCol>
                <a:gridCol w="1837470">
                  <a:extLst>
                    <a:ext uri="{9D8B030D-6E8A-4147-A177-3AD203B41FA5}">
                      <a16:colId xmlns:a16="http://schemas.microsoft.com/office/drawing/2014/main" val="20001"/>
                    </a:ext>
                  </a:extLst>
                </a:gridCol>
              </a:tblGrid>
              <a:tr h="437724">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1</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8" action="ppaction://hlinksldjump"/>
                        </a:rPr>
                        <a:t>條紋動畫</a:t>
                      </a:r>
                      <a:endParaRPr lang="zh-TW" altLang="en-US" sz="1000" dirty="0"/>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2</a:t>
                      </a:r>
                      <a:endParaRPr lang="zh-TW" altLang="en-US" sz="16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9" action="ppaction://hlinksldjump"/>
                        </a:rPr>
                        <a:t>條紋卡</a:t>
                      </a: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9" action="ppaction://hlinksldjump"/>
                        </a:rPr>
                        <a:t>/</a:t>
                      </a: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19" action="ppaction://hlinksldjump"/>
                        </a:rPr>
                        <a:t>莫瑞條紋</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9"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19" action="ppaction://hlinksldjump"/>
                        </a:rPr>
                        <a:t>moiré pattern</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20" action="ppaction://hlinksldjump"/>
                        </a:rPr>
                        <a:t>平面透鏡 </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0"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0" action="ppaction://hlinksldjump"/>
                        </a:rPr>
                        <a:t>Fresnel Lens</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21" action="ppaction://hlinksldjump"/>
                        </a:rPr>
                        <a:t>動變圖</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1"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1" action="ppaction://hlinksldjump"/>
                        </a:rPr>
                        <a:t>moving picture</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22" action="ppaction://hlinksldjump"/>
                        </a:rPr>
                        <a:t>立體圖</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2"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2" action="ppaction://hlinksldjump"/>
                        </a:rPr>
                        <a:t>3D picture</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18550">
                <a:tc>
                  <a:txBody>
                    <a:bodyPr/>
                    <a:lstStyle/>
                    <a:p>
                      <a:pPr algn="ctr"/>
                      <a:r>
                        <a:rPr lang="en-US" altLang="zh-TW" sz="1600" b="1" dirty="0">
                          <a:solidFill>
                            <a:srgbClr val="0000FF"/>
                          </a:solidFill>
                          <a:latin typeface="微軟正黑體" panose="020B0604030504040204" pitchFamily="34" charset="-120"/>
                          <a:ea typeface="微軟正黑體" panose="020B0604030504040204" pitchFamily="34" charset="-120"/>
                        </a:rPr>
                        <a:t>6</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600" b="1" kern="1200" dirty="0">
                          <a:solidFill>
                            <a:srgbClr val="0000FF"/>
                          </a:solidFill>
                          <a:latin typeface="微軟正黑體" panose="020B0604030504040204" pitchFamily="34" charset="-120"/>
                          <a:ea typeface="微軟正黑體" panose="020B0604030504040204" pitchFamily="34" charset="-120"/>
                          <a:cs typeface="+mn-cs"/>
                          <a:hlinkClick r:id="rId23" action="ppaction://hlinksldjump"/>
                        </a:rPr>
                        <a:t>透鏡解碼器</a:t>
                      </a:r>
                      <a:endPar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3"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600" b="1" kern="1200" dirty="0">
                          <a:solidFill>
                            <a:srgbClr val="0000FF"/>
                          </a:solidFill>
                          <a:latin typeface="微軟正黑體" panose="020B0604030504040204" pitchFamily="34" charset="-120"/>
                          <a:ea typeface="微軟正黑體" panose="020B0604030504040204" pitchFamily="34" charset="-120"/>
                          <a:cs typeface="+mn-cs"/>
                          <a:hlinkClick r:id="rId23" action="ppaction://hlinksldjump"/>
                        </a:rPr>
                        <a:t>Transparent cylinder</a:t>
                      </a:r>
                      <a:endParaRPr lang="zh-TW" altLang="en-US" sz="16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1680716"/>
                  </a:ext>
                </a:extLst>
              </a:tr>
            </a:tbl>
          </a:graphicData>
        </a:graphic>
      </p:graphicFrame>
      <p:sp>
        <p:nvSpPr>
          <p:cNvPr id="13" name="文字方塊 12">
            <a:extLst>
              <a:ext uri="{FF2B5EF4-FFF2-40B4-BE49-F238E27FC236}">
                <a16:creationId xmlns:a16="http://schemas.microsoft.com/office/drawing/2014/main" id="{8DB6F281-BC9A-47F2-8D47-64613C039E58}"/>
              </a:ext>
            </a:extLst>
          </p:cNvPr>
          <p:cNvSpPr txBox="1"/>
          <p:nvPr/>
        </p:nvSpPr>
        <p:spPr>
          <a:xfrm>
            <a:off x="6842152" y="1123541"/>
            <a:ext cx="1499662" cy="369332"/>
          </a:xfrm>
          <a:prstGeom prst="rect">
            <a:avLst/>
          </a:prstGeom>
          <a:noFill/>
        </p:spPr>
        <p:txBody>
          <a:bodyPr wrap="square" rtlCol="0">
            <a:spAutoFit/>
          </a:bodyPr>
          <a:lstStyle/>
          <a:p>
            <a:r>
              <a:rPr lang="zh-TW" altLang="en-US" b="1" dirty="0"/>
              <a:t>條紋折射</a:t>
            </a:r>
          </a:p>
        </p:txBody>
      </p:sp>
    </p:spTree>
    <p:extLst>
      <p:ext uri="{BB962C8B-B14F-4D97-AF65-F5344CB8AC3E}">
        <p14:creationId xmlns:p14="http://schemas.microsoft.com/office/powerpoint/2010/main" val="2251223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66858"/>
          </a:xfrm>
        </p:spPr>
        <p:txBody>
          <a:bodyPr lIns="36000" tIns="36000" rIns="36000" bIns="36000"/>
          <a:lstStyle/>
          <a:p>
            <a:pPr>
              <a:lnSpc>
                <a:spcPct val="100000"/>
              </a:lnSpc>
            </a:pPr>
            <a:r>
              <a:rPr lang="zh-TW" altLang="en-US" dirty="0">
                <a:latin typeface="+mn-ea"/>
              </a:rPr>
              <a:t>條紋動畫</a:t>
            </a:r>
            <a:br>
              <a:rPr lang="en-US" altLang="zh-TW" dirty="0">
                <a:latin typeface="+mn-ea"/>
              </a:rPr>
            </a:br>
            <a:r>
              <a:rPr lang="en-US" altLang="zh-TW" dirty="0"/>
              <a:t>moiré pattern</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689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干涉</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r>
              <a:rPr lang="en-US" altLang="zh-TW" sz="2400" dirty="0">
                <a:hlinkClick r:id="rId2"/>
              </a:rPr>
              <a:t>【</a:t>
            </a:r>
            <a:r>
              <a:rPr lang="zh-TW" altLang="en-US" sz="2400" dirty="0">
                <a:hlinkClick r:id="rId2"/>
              </a:rPr>
              <a:t>演示</a:t>
            </a:r>
            <a:r>
              <a:rPr lang="en-US" altLang="zh-TW" sz="2400" dirty="0">
                <a:hlinkClick r:id="rId2"/>
              </a:rPr>
              <a:t>】</a:t>
            </a:r>
            <a:r>
              <a:rPr lang="zh-TW" altLang="en-US" sz="2400" dirty="0">
                <a:hlinkClick r:id="rId2"/>
              </a:rPr>
              <a:t>生活中的摩爾紋與應用｜自製黑白條紋動畫</a:t>
            </a: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045433"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移動透明條紋卡，下面條紋與上面條紋結合可看到動圖，條紋寬度與間隔要如何搭配</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3"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3499AEF6-D25E-4EA2-9359-A61F08866620}"/>
              </a:ext>
            </a:extLst>
          </p:cNvPr>
          <p:cNvSpPr txBox="1"/>
          <p:nvPr/>
        </p:nvSpPr>
        <p:spPr>
          <a:xfrm>
            <a:off x="8064000" y="-6305"/>
            <a:ext cx="1080000" cy="349702"/>
          </a:xfrm>
          <a:prstGeom prst="rect">
            <a:avLst/>
          </a:prstGeom>
          <a:noFill/>
        </p:spPr>
        <p:txBody>
          <a:bodyPr wrap="square" lIns="36000" tIns="36000" rIns="36000" bIns="36000" rtlCol="0">
            <a:spAutoFit/>
          </a:bodyPr>
          <a:lstStyle/>
          <a:p>
            <a:r>
              <a:rPr lang="zh-TW" altLang="en-US" b="1" dirty="0"/>
              <a:t>條紋折射</a:t>
            </a:r>
          </a:p>
        </p:txBody>
      </p:sp>
      <p:pic>
        <p:nvPicPr>
          <p:cNvPr id="3" name="圖片 2">
            <a:extLst>
              <a:ext uri="{FF2B5EF4-FFF2-40B4-BE49-F238E27FC236}">
                <a16:creationId xmlns:a16="http://schemas.microsoft.com/office/drawing/2014/main" id="{E6E42577-35A8-4A33-B4F1-5581EFBE4A48}"/>
              </a:ext>
            </a:extLst>
          </p:cNvPr>
          <p:cNvPicPr>
            <a:picLocks noChangeAspect="1"/>
          </p:cNvPicPr>
          <p:nvPr/>
        </p:nvPicPr>
        <p:blipFill>
          <a:blip r:embed="rId5"/>
          <a:stretch>
            <a:fillRect/>
          </a:stretch>
        </p:blipFill>
        <p:spPr>
          <a:xfrm>
            <a:off x="5569774" y="1401745"/>
            <a:ext cx="3352800" cy="1362075"/>
          </a:xfrm>
          <a:prstGeom prst="rect">
            <a:avLst/>
          </a:prstGeom>
        </p:spPr>
      </p:pic>
      <p:pic>
        <p:nvPicPr>
          <p:cNvPr id="7" name="圖片 6">
            <a:extLst>
              <a:ext uri="{FF2B5EF4-FFF2-40B4-BE49-F238E27FC236}">
                <a16:creationId xmlns:a16="http://schemas.microsoft.com/office/drawing/2014/main" id="{7D7B67A2-0E05-403C-81C9-CCE3AF333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716" y="3221470"/>
            <a:ext cx="1714500" cy="1714500"/>
          </a:xfrm>
          <a:prstGeom prst="rect">
            <a:avLst/>
          </a:prstGeom>
        </p:spPr>
      </p:pic>
    </p:spTree>
    <p:extLst>
      <p:ext uri="{BB962C8B-B14F-4D97-AF65-F5344CB8AC3E}">
        <p14:creationId xmlns:p14="http://schemas.microsoft.com/office/powerpoint/2010/main" val="3316913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66858"/>
          </a:xfrm>
        </p:spPr>
        <p:txBody>
          <a:bodyPr lIns="36000" tIns="36000" rIns="36000" bIns="36000"/>
          <a:lstStyle/>
          <a:p>
            <a:pPr>
              <a:lnSpc>
                <a:spcPct val="100000"/>
              </a:lnSpc>
            </a:pPr>
            <a:r>
              <a:rPr lang="zh-TW" altLang="en-US" dirty="0">
                <a:latin typeface="+mn-ea"/>
              </a:rPr>
              <a:t>條紋卡</a:t>
            </a:r>
            <a:r>
              <a:rPr lang="en-US" altLang="zh-TW" dirty="0">
                <a:latin typeface="+mn-ea"/>
              </a:rPr>
              <a:t>/</a:t>
            </a:r>
            <a:r>
              <a:rPr lang="zh-TW" altLang="en-US" dirty="0">
                <a:latin typeface="+mn-ea"/>
              </a:rPr>
              <a:t>莫瑞條紋</a:t>
            </a:r>
            <a:br>
              <a:rPr lang="en-US" altLang="zh-TW" dirty="0">
                <a:latin typeface="+mn-ea"/>
              </a:rPr>
            </a:br>
            <a:r>
              <a:rPr lang="en-US" altLang="zh-TW" dirty="0"/>
              <a:t>moiré pattern</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2711383"/>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干涉條紋</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892571"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當相同條紋相互交疊時，可以看到特別的干涉條紋，稱為莫瑞條紋</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3499AEF6-D25E-4EA2-9359-A61F08866620}"/>
              </a:ext>
            </a:extLst>
          </p:cNvPr>
          <p:cNvSpPr txBox="1"/>
          <p:nvPr/>
        </p:nvSpPr>
        <p:spPr>
          <a:xfrm>
            <a:off x="8064000" y="-6305"/>
            <a:ext cx="1080000" cy="349702"/>
          </a:xfrm>
          <a:prstGeom prst="rect">
            <a:avLst/>
          </a:prstGeom>
          <a:noFill/>
        </p:spPr>
        <p:txBody>
          <a:bodyPr wrap="square" lIns="36000" tIns="36000" rIns="36000" bIns="36000" rtlCol="0">
            <a:spAutoFit/>
          </a:bodyPr>
          <a:lstStyle/>
          <a:p>
            <a:r>
              <a:rPr lang="zh-TW" altLang="en-US" b="1" dirty="0"/>
              <a:t>條紋折射</a:t>
            </a:r>
          </a:p>
        </p:txBody>
      </p:sp>
      <p:pic>
        <p:nvPicPr>
          <p:cNvPr id="5" name="圖片 4">
            <a:extLst>
              <a:ext uri="{FF2B5EF4-FFF2-40B4-BE49-F238E27FC236}">
                <a16:creationId xmlns:a16="http://schemas.microsoft.com/office/drawing/2014/main" id="{CCD3F1B6-2AF3-4D0C-95D7-A85798EE2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4946" y="1114259"/>
            <a:ext cx="2629054" cy="2208072"/>
          </a:xfrm>
          <a:prstGeom prst="rect">
            <a:avLst/>
          </a:prstGeom>
        </p:spPr>
      </p:pic>
    </p:spTree>
    <p:extLst>
      <p:ext uri="{BB962C8B-B14F-4D97-AF65-F5344CB8AC3E}">
        <p14:creationId xmlns:p14="http://schemas.microsoft.com/office/powerpoint/2010/main" val="236545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平面透鏡</a:t>
            </a:r>
            <a:br>
              <a:rPr lang="en-US" altLang="zh-TW" dirty="0">
                <a:latin typeface="+mn-ea"/>
              </a:rPr>
            </a:br>
            <a:r>
              <a:rPr lang="en-US" altLang="zh-TW" dirty="0">
                <a:latin typeface="+mn-ea"/>
              </a:rPr>
              <a:t>Fresnel Lens</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凸透鏡切割</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999802"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如何將凸透鏡做成片狀，方便輕鬆攜帶</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17883981-B294-4176-AD9E-3BA9AD51A849}"/>
              </a:ext>
            </a:extLst>
          </p:cNvPr>
          <p:cNvSpPr txBox="1"/>
          <p:nvPr/>
        </p:nvSpPr>
        <p:spPr>
          <a:xfrm>
            <a:off x="8064000" y="-6305"/>
            <a:ext cx="1080000" cy="349702"/>
          </a:xfrm>
          <a:prstGeom prst="rect">
            <a:avLst/>
          </a:prstGeom>
          <a:noFill/>
        </p:spPr>
        <p:txBody>
          <a:bodyPr wrap="square" lIns="36000" tIns="36000" rIns="36000" bIns="36000" rtlCol="0">
            <a:spAutoFit/>
          </a:bodyPr>
          <a:lstStyle/>
          <a:p>
            <a:r>
              <a:rPr lang="zh-TW" altLang="en-US" b="1" dirty="0"/>
              <a:t>條紋折射</a:t>
            </a:r>
          </a:p>
        </p:txBody>
      </p:sp>
      <p:pic>
        <p:nvPicPr>
          <p:cNvPr id="5" name="圖片 4">
            <a:extLst>
              <a:ext uri="{FF2B5EF4-FFF2-40B4-BE49-F238E27FC236}">
                <a16:creationId xmlns:a16="http://schemas.microsoft.com/office/drawing/2014/main" id="{C32836D2-43FF-466C-AE69-14F4327A4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714" y="1284422"/>
            <a:ext cx="1714286" cy="1714286"/>
          </a:xfrm>
          <a:prstGeom prst="rect">
            <a:avLst/>
          </a:prstGeom>
        </p:spPr>
      </p:pic>
    </p:spTree>
    <p:extLst>
      <p:ext uri="{BB962C8B-B14F-4D97-AF65-F5344CB8AC3E}">
        <p14:creationId xmlns:p14="http://schemas.microsoft.com/office/powerpoint/2010/main" val="86424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動變圖</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折射</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全反射角</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902963"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利用透明菱柱使圖案由不同角度觀察時，看到不同影像，也可以設計成連續動畫。</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2E1EEC4C-3EBE-4014-BBE2-D7AFEB96FD75}"/>
              </a:ext>
            </a:extLst>
          </p:cNvPr>
          <p:cNvSpPr txBox="1"/>
          <p:nvPr/>
        </p:nvSpPr>
        <p:spPr>
          <a:xfrm>
            <a:off x="8064000" y="-6305"/>
            <a:ext cx="1080000" cy="349702"/>
          </a:xfrm>
          <a:prstGeom prst="rect">
            <a:avLst/>
          </a:prstGeom>
          <a:noFill/>
        </p:spPr>
        <p:txBody>
          <a:bodyPr wrap="square" lIns="36000" tIns="36000" rIns="36000" bIns="36000" rtlCol="0">
            <a:spAutoFit/>
          </a:bodyPr>
          <a:lstStyle/>
          <a:p>
            <a:r>
              <a:rPr lang="zh-TW" altLang="en-US" b="1" dirty="0"/>
              <a:t>條紋折射</a:t>
            </a:r>
          </a:p>
        </p:txBody>
      </p:sp>
      <p:pic>
        <p:nvPicPr>
          <p:cNvPr id="10" name="圖片 9">
            <a:extLst>
              <a:ext uri="{FF2B5EF4-FFF2-40B4-BE49-F238E27FC236}">
                <a16:creationId xmlns:a16="http://schemas.microsoft.com/office/drawing/2014/main" id="{088E016A-A3DE-4FFA-B233-56980841AB4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52717" b="37443"/>
          <a:stretch/>
        </p:blipFill>
        <p:spPr>
          <a:xfrm>
            <a:off x="6817846" y="836591"/>
            <a:ext cx="1905171" cy="2774827"/>
          </a:xfrm>
          <a:prstGeom prst="roundRect">
            <a:avLst>
              <a:gd name="adj" fmla="val 10679"/>
            </a:avLst>
          </a:prstGeom>
          <a:ln w="38100">
            <a:noFill/>
          </a:ln>
        </p:spPr>
      </p:pic>
      <p:pic>
        <p:nvPicPr>
          <p:cNvPr id="5" name="圖片 4">
            <a:extLst>
              <a:ext uri="{FF2B5EF4-FFF2-40B4-BE49-F238E27FC236}">
                <a16:creationId xmlns:a16="http://schemas.microsoft.com/office/drawing/2014/main" id="{5F428F68-1BF2-45E9-9BBB-7CF50DAF0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823" y="3885260"/>
            <a:ext cx="1714286" cy="1714286"/>
          </a:xfrm>
          <a:prstGeom prst="rect">
            <a:avLst/>
          </a:prstGeom>
        </p:spPr>
      </p:pic>
    </p:spTree>
    <p:extLst>
      <p:ext uri="{BB962C8B-B14F-4D97-AF65-F5344CB8AC3E}">
        <p14:creationId xmlns:p14="http://schemas.microsoft.com/office/powerpoint/2010/main" val="2806939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立體圖</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59778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折射</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全反射</a:t>
            </a:r>
            <a:endParaRPr lang="en-US" altLang="zh-TW" sz="2400" dirty="0">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雙眼視覺</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876459"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利用左右眼看到的景深差製作立體圖，同樣也是利用透明條片，跟動圖到底有甚麼不一樣呢</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2D108AC6-DD3A-4152-B509-67D6F80EEAC3}"/>
              </a:ext>
            </a:extLst>
          </p:cNvPr>
          <p:cNvSpPr txBox="1"/>
          <p:nvPr/>
        </p:nvSpPr>
        <p:spPr>
          <a:xfrm>
            <a:off x="8064000" y="-6305"/>
            <a:ext cx="1080000" cy="349702"/>
          </a:xfrm>
          <a:prstGeom prst="rect">
            <a:avLst/>
          </a:prstGeom>
          <a:noFill/>
        </p:spPr>
        <p:txBody>
          <a:bodyPr wrap="square" lIns="36000" tIns="36000" rIns="36000" bIns="36000" rtlCol="0">
            <a:spAutoFit/>
          </a:bodyPr>
          <a:lstStyle/>
          <a:p>
            <a:r>
              <a:rPr lang="zh-TW" altLang="en-US" b="1" dirty="0"/>
              <a:t>條紋折射</a:t>
            </a:r>
          </a:p>
        </p:txBody>
      </p:sp>
      <p:pic>
        <p:nvPicPr>
          <p:cNvPr id="5" name="圖片 4">
            <a:extLst>
              <a:ext uri="{FF2B5EF4-FFF2-40B4-BE49-F238E27FC236}">
                <a16:creationId xmlns:a16="http://schemas.microsoft.com/office/drawing/2014/main" id="{E6451620-8190-4520-916E-6A3E68ED4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5970" y="1207097"/>
            <a:ext cx="1937048" cy="1937048"/>
          </a:xfrm>
          <a:prstGeom prst="rect">
            <a:avLst/>
          </a:prstGeom>
        </p:spPr>
      </p:pic>
    </p:spTree>
    <p:extLst>
      <p:ext uri="{BB962C8B-B14F-4D97-AF65-F5344CB8AC3E}">
        <p14:creationId xmlns:p14="http://schemas.microsoft.com/office/powerpoint/2010/main" val="1669222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889515"/>
          </a:xfrm>
        </p:spPr>
        <p:txBody>
          <a:bodyPr/>
          <a:lstStyle/>
          <a:p>
            <a:r>
              <a:rPr lang="zh-TW" altLang="en-US" dirty="0">
                <a:latin typeface="+mn-ea"/>
              </a:rPr>
              <a:t>透鏡解碼器</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738689"/>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凸透鏡呈像</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273785" cy="2711383"/>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FontTx/>
              <a:buAutoNum type="arabicPeriod"/>
            </a:pPr>
            <a:r>
              <a:rPr lang="zh-TW" altLang="en-US" sz="2400" dirty="0">
                <a:latin typeface="微軟正黑體" panose="020B0604030504040204" pitchFamily="34" charset="-120"/>
                <a:ea typeface="微軟正黑體" panose="020B0604030504040204" pitchFamily="34" charset="-120"/>
              </a:rPr>
              <a:t>透過多個透明壓克力棒看圖案，是要如何設計，觀察的高度是否需固定，原理為何</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FontTx/>
              <a:buAutoNum type="arabicPeriod"/>
            </a:pPr>
            <a:r>
              <a:rPr lang="zh-TW" altLang="en-US" sz="2400" dirty="0">
                <a:latin typeface="微軟正黑體" panose="020B0604030504040204" pitchFamily="34" charset="-120"/>
                <a:ea typeface="微軟正黑體" panose="020B0604030504040204" pitchFamily="34" charset="-120"/>
              </a:rPr>
              <a:t>我們的驗鈔卡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條紋卡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設計是否是相同的原理呢</a:t>
            </a:r>
            <a:r>
              <a:rPr lang="en-US" altLang="zh-TW" sz="2400" dirty="0">
                <a:latin typeface="微軟正黑體" panose="020B0604030504040204" pitchFamily="34" charset="-120"/>
                <a:ea typeface="微軟正黑體" panose="020B0604030504040204" pitchFamily="34" charset="-120"/>
              </a:rPr>
              <a:t>?</a:t>
            </a: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6480B70F-3308-4E53-BC72-E7334296AFB3}"/>
              </a:ext>
            </a:extLst>
          </p:cNvPr>
          <p:cNvSpPr txBox="1"/>
          <p:nvPr/>
        </p:nvSpPr>
        <p:spPr>
          <a:xfrm>
            <a:off x="8064000" y="-6305"/>
            <a:ext cx="1080000" cy="349702"/>
          </a:xfrm>
          <a:prstGeom prst="rect">
            <a:avLst/>
          </a:prstGeom>
          <a:noFill/>
        </p:spPr>
        <p:txBody>
          <a:bodyPr wrap="square" lIns="36000" tIns="36000" rIns="36000" bIns="36000" rtlCol="0">
            <a:spAutoFit/>
          </a:bodyPr>
          <a:lstStyle/>
          <a:p>
            <a:r>
              <a:rPr lang="zh-TW" altLang="en-US" b="1" dirty="0"/>
              <a:t>條紋折射</a:t>
            </a:r>
          </a:p>
        </p:txBody>
      </p:sp>
      <p:pic>
        <p:nvPicPr>
          <p:cNvPr id="5" name="圖片 4">
            <a:extLst>
              <a:ext uri="{FF2B5EF4-FFF2-40B4-BE49-F238E27FC236}">
                <a16:creationId xmlns:a16="http://schemas.microsoft.com/office/drawing/2014/main" id="{5C248A59-4A46-4356-9C3C-0D37F908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126" y="1383362"/>
            <a:ext cx="3124447" cy="2217536"/>
          </a:xfrm>
          <a:prstGeom prst="rect">
            <a:avLst/>
          </a:prstGeom>
        </p:spPr>
      </p:pic>
    </p:spTree>
    <p:extLst>
      <p:ext uri="{BB962C8B-B14F-4D97-AF65-F5344CB8AC3E}">
        <p14:creationId xmlns:p14="http://schemas.microsoft.com/office/powerpoint/2010/main" val="159298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立體紅藍眼鏡</a:t>
            </a:r>
            <a:br>
              <a:rPr lang="en-US" altLang="zh-TW" dirty="0">
                <a:latin typeface="+mn-ea"/>
              </a:rPr>
            </a:br>
            <a:r>
              <a:rPr lang="en-US" altLang="zh-TW" dirty="0">
                <a:latin typeface="+mn-ea"/>
              </a:rPr>
              <a:t>3D glasses (Red/Blue)</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4253403"/>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雙眼視覺</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503267" cy="3597780"/>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因左右眼視差的關係，利用紅藍眼鏡觀看地圖，可以看到地圖上標紅色與藍色的位置不同，造成立體現象。</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將圖案轉動</a:t>
            </a:r>
            <a:r>
              <a:rPr lang="en-US" altLang="zh-TW" sz="2400" dirty="0">
                <a:latin typeface="微軟正黑體" panose="020B0604030504040204" pitchFamily="34" charset="-120"/>
                <a:ea typeface="微軟正黑體" panose="020B0604030504040204" pitchFamily="34" charset="-120"/>
              </a:rPr>
              <a:t>180</a:t>
            </a:r>
            <a:r>
              <a:rPr lang="en-US" altLang="zh-TW" sz="2400" baseline="30000" dirty="0">
                <a:latin typeface="微軟正黑體" panose="020B0604030504040204" pitchFamily="34" charset="-120"/>
                <a:ea typeface="微軟正黑體" panose="020B0604030504040204" pitchFamily="34" charset="-120"/>
              </a:rPr>
              <a:t>o</a:t>
            </a:r>
            <a:r>
              <a:rPr lang="zh-TW" altLang="en-US" sz="2400" dirty="0">
                <a:latin typeface="微軟正黑體" panose="020B0604030504040204" pitchFamily="34" charset="-120"/>
                <a:ea typeface="微軟正黑體" panose="020B0604030504040204" pitchFamily="34" charset="-120"/>
              </a:rPr>
              <a:t>，有看到甚麼不同嗎</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為什麼</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10" name="文字方塊 9">
            <a:extLst>
              <a:ext uri="{FF2B5EF4-FFF2-40B4-BE49-F238E27FC236}">
                <a16:creationId xmlns:a16="http://schemas.microsoft.com/office/drawing/2014/main" id="{1B3B183C-E1A6-46F7-A28F-84B9CCAB80C7}"/>
              </a:ext>
            </a:extLst>
          </p:cNvPr>
          <p:cNvSpPr txBox="1"/>
          <p:nvPr/>
        </p:nvSpPr>
        <p:spPr>
          <a:xfrm>
            <a:off x="8057893" y="4328"/>
            <a:ext cx="1080000" cy="349702"/>
          </a:xfrm>
          <a:prstGeom prst="rect">
            <a:avLst/>
          </a:prstGeom>
          <a:noFill/>
        </p:spPr>
        <p:txBody>
          <a:bodyPr wrap="square" lIns="36000" tIns="36000" rIns="36000" bIns="36000" rtlCol="0">
            <a:spAutoFit/>
          </a:bodyPr>
          <a:lstStyle/>
          <a:p>
            <a:r>
              <a:rPr lang="en-US" altLang="zh-TW" b="1" dirty="0"/>
              <a:t>3D</a:t>
            </a:r>
            <a:r>
              <a:rPr lang="zh-TW" altLang="en-US" b="1" dirty="0"/>
              <a:t>眼鏡</a:t>
            </a:r>
          </a:p>
        </p:txBody>
      </p:sp>
      <p:sp>
        <p:nvSpPr>
          <p:cNvPr id="3" name="矩形 2">
            <a:extLst>
              <a:ext uri="{FF2B5EF4-FFF2-40B4-BE49-F238E27FC236}">
                <a16:creationId xmlns:a16="http://schemas.microsoft.com/office/drawing/2014/main" id="{90F89BFE-9F3A-48DD-90A2-D8B98264D90C}"/>
              </a:ext>
            </a:extLst>
          </p:cNvPr>
          <p:cNvSpPr/>
          <p:nvPr/>
        </p:nvSpPr>
        <p:spPr>
          <a:xfrm>
            <a:off x="9992228" y="1027306"/>
            <a:ext cx="1187761" cy="400110"/>
          </a:xfrm>
          <a:prstGeom prst="rect">
            <a:avLst/>
          </a:prstGeom>
        </p:spPr>
        <p:txBody>
          <a:bodyPr wrap="none">
            <a:spAutoFit/>
          </a:bodyPr>
          <a:lstStyle/>
          <a:p>
            <a:pPr fontAlgn="base"/>
            <a:r>
              <a:rPr lang="en-US" altLang="zh-TW" sz="2000" dirty="0">
                <a:solidFill>
                  <a:srgbClr val="555251"/>
                </a:solidFill>
                <a:latin typeface="Athletics Bold"/>
              </a:rPr>
              <a:t>Red/Cyan</a:t>
            </a:r>
            <a:endParaRPr lang="en-US" altLang="zh-TW" sz="2000" b="0" i="0" dirty="0">
              <a:solidFill>
                <a:srgbClr val="555251"/>
              </a:solidFill>
              <a:effectLst/>
              <a:latin typeface="Athletics Bold"/>
            </a:endParaRPr>
          </a:p>
        </p:txBody>
      </p:sp>
      <p:pic>
        <p:nvPicPr>
          <p:cNvPr id="7" name="圖片 6">
            <a:extLst>
              <a:ext uri="{FF2B5EF4-FFF2-40B4-BE49-F238E27FC236}">
                <a16:creationId xmlns:a16="http://schemas.microsoft.com/office/drawing/2014/main" id="{C3608764-B2D2-4C2A-AA02-0150C7D04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072" y="1315468"/>
            <a:ext cx="2819025" cy="2113532"/>
          </a:xfrm>
          <a:prstGeom prst="rect">
            <a:avLst/>
          </a:prstGeom>
        </p:spPr>
      </p:pic>
    </p:spTree>
    <p:extLst>
      <p:ext uri="{BB962C8B-B14F-4D97-AF65-F5344CB8AC3E}">
        <p14:creationId xmlns:p14="http://schemas.microsoft.com/office/powerpoint/2010/main" val="3287168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pPr>
              <a:lnSpc>
                <a:spcPct val="100000"/>
              </a:lnSpc>
            </a:pPr>
            <a:r>
              <a:rPr lang="zh-TW" altLang="en-US" dirty="0">
                <a:latin typeface="+mn-ea"/>
              </a:rPr>
              <a:t>立體偏光眼鏡</a:t>
            </a:r>
            <a:br>
              <a:rPr lang="en-US" altLang="zh-TW" dirty="0">
                <a:latin typeface="+mn-ea"/>
              </a:rPr>
            </a:br>
            <a:r>
              <a:rPr lang="en-US" altLang="zh-TW" sz="3200" dirty="0"/>
              <a:t>Linear Polarized 3D Glasses</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330617" y="3491340"/>
            <a:ext cx="8198677" cy="3597780"/>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雙眼視覺</a:t>
            </a:r>
            <a:endParaRPr lang="en-US" altLang="zh-TW" sz="2400" dirty="0">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偏振光</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302915" y="1148315"/>
            <a:ext cx="5369991"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因左右眼視差的關係，利用偏光眼鏡看左右投影機</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或雙螢幕顯示器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偏振後的影像。</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是現在常用立體電影的原理。</a:t>
            </a: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7" name="文字方塊 6">
            <a:extLst>
              <a:ext uri="{FF2B5EF4-FFF2-40B4-BE49-F238E27FC236}">
                <a16:creationId xmlns:a16="http://schemas.microsoft.com/office/drawing/2014/main" id="{9F501422-82CC-4FEC-9614-3D3B84CE81B5}"/>
              </a:ext>
            </a:extLst>
          </p:cNvPr>
          <p:cNvSpPr txBox="1"/>
          <p:nvPr/>
        </p:nvSpPr>
        <p:spPr>
          <a:xfrm>
            <a:off x="8057893" y="4328"/>
            <a:ext cx="1080000" cy="349702"/>
          </a:xfrm>
          <a:prstGeom prst="rect">
            <a:avLst/>
          </a:prstGeom>
          <a:noFill/>
        </p:spPr>
        <p:txBody>
          <a:bodyPr wrap="square" lIns="36000" tIns="36000" rIns="36000" bIns="36000" rtlCol="0">
            <a:spAutoFit/>
          </a:bodyPr>
          <a:lstStyle/>
          <a:p>
            <a:r>
              <a:rPr lang="en-US" altLang="zh-TW" b="1" dirty="0"/>
              <a:t>3D</a:t>
            </a:r>
            <a:r>
              <a:rPr lang="zh-TW" altLang="en-US" b="1" dirty="0"/>
              <a:t>眼鏡</a:t>
            </a:r>
          </a:p>
        </p:txBody>
      </p:sp>
      <p:pic>
        <p:nvPicPr>
          <p:cNvPr id="5" name="圖片 4">
            <a:extLst>
              <a:ext uri="{FF2B5EF4-FFF2-40B4-BE49-F238E27FC236}">
                <a16:creationId xmlns:a16="http://schemas.microsoft.com/office/drawing/2014/main" id="{2F6A401A-E7F2-43FE-B95F-29D00BE12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906" y="1582880"/>
            <a:ext cx="3249668" cy="1057455"/>
          </a:xfrm>
          <a:prstGeom prst="rect">
            <a:avLst/>
          </a:prstGeom>
        </p:spPr>
      </p:pic>
      <p:grpSp>
        <p:nvGrpSpPr>
          <p:cNvPr id="11" name="Group 69">
            <a:extLst>
              <a:ext uri="{FF2B5EF4-FFF2-40B4-BE49-F238E27FC236}">
                <a16:creationId xmlns:a16="http://schemas.microsoft.com/office/drawing/2014/main" id="{F24BC965-A79A-43B7-9446-CD42D759C10C}"/>
              </a:ext>
            </a:extLst>
          </p:cNvPr>
          <p:cNvGrpSpPr>
            <a:grpSpLocks/>
          </p:cNvGrpSpPr>
          <p:nvPr/>
        </p:nvGrpSpPr>
        <p:grpSpPr bwMode="auto">
          <a:xfrm>
            <a:off x="-3686731" y="733140"/>
            <a:ext cx="2538282" cy="2916324"/>
            <a:chOff x="3470" y="1026"/>
            <a:chExt cx="1996" cy="2402"/>
          </a:xfrm>
        </p:grpSpPr>
        <p:pic>
          <p:nvPicPr>
            <p:cNvPr id="12" name="Picture 65">
              <a:extLst>
                <a:ext uri="{FF2B5EF4-FFF2-40B4-BE49-F238E27FC236}">
                  <a16:creationId xmlns:a16="http://schemas.microsoft.com/office/drawing/2014/main" id="{39E7E0F4-F1AA-47CE-9717-3206199E6C2A}"/>
                </a:ext>
              </a:extLst>
            </p:cNvPr>
            <p:cNvPicPr>
              <a:picLocks noChangeAspect="1" noChangeArrowheads="1"/>
            </p:cNvPicPr>
            <p:nvPr/>
          </p:nvPicPr>
          <p:blipFill>
            <a:blip r:embed="rId5" cstate="print"/>
            <a:srcRect/>
            <a:stretch>
              <a:fillRect/>
            </a:stretch>
          </p:blipFill>
          <p:spPr bwMode="auto">
            <a:xfrm rot="2521618">
              <a:off x="3742" y="2160"/>
              <a:ext cx="1724" cy="1268"/>
            </a:xfrm>
            <a:prstGeom prst="rect">
              <a:avLst/>
            </a:prstGeom>
            <a:noFill/>
            <a:ln w="9525">
              <a:noFill/>
              <a:miter lim="800000"/>
              <a:headEnd/>
              <a:tailEnd/>
            </a:ln>
          </p:spPr>
        </p:pic>
        <p:pic>
          <p:nvPicPr>
            <p:cNvPr id="13" name="Picture 66">
              <a:extLst>
                <a:ext uri="{FF2B5EF4-FFF2-40B4-BE49-F238E27FC236}">
                  <a16:creationId xmlns:a16="http://schemas.microsoft.com/office/drawing/2014/main" id="{8DF2726F-2228-43E3-BA8F-D310A109568D}"/>
                </a:ext>
              </a:extLst>
            </p:cNvPr>
            <p:cNvPicPr>
              <a:picLocks noChangeAspect="1" noChangeArrowheads="1"/>
            </p:cNvPicPr>
            <p:nvPr/>
          </p:nvPicPr>
          <p:blipFill>
            <a:blip r:embed="rId6" cstate="print">
              <a:lum bright="-20000" contrast="20000"/>
            </a:blip>
            <a:srcRect/>
            <a:stretch>
              <a:fillRect/>
            </a:stretch>
          </p:blipFill>
          <p:spPr bwMode="auto">
            <a:xfrm rot="-991353">
              <a:off x="3470" y="1026"/>
              <a:ext cx="1668" cy="1116"/>
            </a:xfrm>
            <a:prstGeom prst="rect">
              <a:avLst/>
            </a:prstGeom>
            <a:noFill/>
            <a:ln w="9525">
              <a:noFill/>
              <a:miter lim="800000"/>
              <a:headEnd/>
              <a:tailEnd/>
            </a:ln>
          </p:spPr>
        </p:pic>
      </p:grpSp>
      <p:grpSp>
        <p:nvGrpSpPr>
          <p:cNvPr id="14" name="Group 71">
            <a:extLst>
              <a:ext uri="{FF2B5EF4-FFF2-40B4-BE49-F238E27FC236}">
                <a16:creationId xmlns:a16="http://schemas.microsoft.com/office/drawing/2014/main" id="{3555AC0E-9B9F-404E-BD06-B5107B0C1A58}"/>
              </a:ext>
            </a:extLst>
          </p:cNvPr>
          <p:cNvGrpSpPr>
            <a:grpSpLocks/>
          </p:cNvGrpSpPr>
          <p:nvPr/>
        </p:nvGrpSpPr>
        <p:grpSpPr bwMode="auto">
          <a:xfrm>
            <a:off x="4618150" y="3191255"/>
            <a:ext cx="4222935" cy="3253504"/>
            <a:chOff x="2018" y="1389"/>
            <a:chExt cx="3742" cy="2751"/>
          </a:xfrm>
        </p:grpSpPr>
        <p:sp>
          <p:nvSpPr>
            <p:cNvPr id="15" name="Rectangle 6" descr="浅色竖线">
              <a:extLst>
                <a:ext uri="{FF2B5EF4-FFF2-40B4-BE49-F238E27FC236}">
                  <a16:creationId xmlns:a16="http://schemas.microsoft.com/office/drawing/2014/main" id="{DDFFC2E8-199A-4B99-8817-FF4B4ACBD760}"/>
                </a:ext>
              </a:extLst>
            </p:cNvPr>
            <p:cNvSpPr>
              <a:spLocks noChangeArrowheads="1"/>
            </p:cNvSpPr>
            <p:nvPr/>
          </p:nvSpPr>
          <p:spPr bwMode="auto">
            <a:xfrm>
              <a:off x="2944" y="1389"/>
              <a:ext cx="2135" cy="1155"/>
            </a:xfrm>
            <a:prstGeom prst="rect">
              <a:avLst/>
            </a:prstGeom>
            <a:pattFill prst="ltVert">
              <a:fgClr>
                <a:srgbClr val="CC0000"/>
              </a:fgClr>
              <a:bgClr>
                <a:schemeClr val="tx1"/>
              </a:bgClr>
            </a:pattFill>
            <a:ln w="9525">
              <a:solidFill>
                <a:schemeClr val="tx1"/>
              </a:solidFill>
              <a:miter lim="800000"/>
              <a:headEnd/>
              <a:tailEnd/>
            </a:ln>
          </p:spPr>
          <p:txBody>
            <a:bodyPr wrap="none" anchor="ctr"/>
            <a:lstStyle/>
            <a:p>
              <a:endParaRPr lang="zh-TW" altLang="en-US" sz="1350"/>
            </a:p>
          </p:txBody>
        </p:sp>
        <p:sp>
          <p:nvSpPr>
            <p:cNvPr id="16" name="Freeform 9">
              <a:extLst>
                <a:ext uri="{FF2B5EF4-FFF2-40B4-BE49-F238E27FC236}">
                  <a16:creationId xmlns:a16="http://schemas.microsoft.com/office/drawing/2014/main" id="{D8B0C692-BD91-40BE-9864-0844EDF8B58C}"/>
                </a:ext>
              </a:extLst>
            </p:cNvPr>
            <p:cNvSpPr>
              <a:spLocks/>
            </p:cNvSpPr>
            <p:nvPr/>
          </p:nvSpPr>
          <p:spPr bwMode="auto">
            <a:xfrm>
              <a:off x="4863" y="1389"/>
              <a:ext cx="524" cy="2254"/>
            </a:xfrm>
            <a:custGeom>
              <a:avLst/>
              <a:gdLst>
                <a:gd name="T0" fmla="*/ 501 w 498"/>
                <a:gd name="T1" fmla="*/ 2254 h 3315"/>
                <a:gd name="T2" fmla="*/ 524 w 498"/>
                <a:gd name="T3" fmla="*/ 2253 h 3315"/>
                <a:gd name="T4" fmla="*/ 23 w 498"/>
                <a:gd name="T5" fmla="*/ 0 h 3315"/>
                <a:gd name="T6" fmla="*/ 0 w 498"/>
                <a:gd name="T7" fmla="*/ 1 h 3315"/>
                <a:gd name="T8" fmla="*/ 501 w 498"/>
                <a:gd name="T9" fmla="*/ 2254 h 3315"/>
                <a:gd name="T10" fmla="*/ 0 60000 65536"/>
                <a:gd name="T11" fmla="*/ 0 60000 65536"/>
                <a:gd name="T12" fmla="*/ 0 60000 65536"/>
                <a:gd name="T13" fmla="*/ 0 60000 65536"/>
                <a:gd name="T14" fmla="*/ 0 60000 65536"/>
                <a:gd name="T15" fmla="*/ 0 w 498"/>
                <a:gd name="T16" fmla="*/ 0 h 3315"/>
                <a:gd name="T17" fmla="*/ 498 w 498"/>
                <a:gd name="T18" fmla="*/ 3315 h 3315"/>
              </a:gdLst>
              <a:ahLst/>
              <a:cxnLst>
                <a:cxn ang="T10">
                  <a:pos x="T0" y="T1"/>
                </a:cxn>
                <a:cxn ang="T11">
                  <a:pos x="T2" y="T3"/>
                </a:cxn>
                <a:cxn ang="T12">
                  <a:pos x="T4" y="T5"/>
                </a:cxn>
                <a:cxn ang="T13">
                  <a:pos x="T6" y="T7"/>
                </a:cxn>
                <a:cxn ang="T14">
                  <a:pos x="T8" y="T9"/>
                </a:cxn>
              </a:cxnLst>
              <a:rect l="T15" t="T16" r="T17" b="T18"/>
              <a:pathLst>
                <a:path w="498" h="3315">
                  <a:moveTo>
                    <a:pt x="476" y="3315"/>
                  </a:moveTo>
                  <a:lnTo>
                    <a:pt x="498" y="3314"/>
                  </a:lnTo>
                  <a:lnTo>
                    <a:pt x="22" y="0"/>
                  </a:lnTo>
                  <a:lnTo>
                    <a:pt x="0" y="1"/>
                  </a:lnTo>
                  <a:lnTo>
                    <a:pt x="476" y="3315"/>
                  </a:lnTo>
                  <a:close/>
                </a:path>
              </a:pathLst>
            </a:custGeom>
            <a:solidFill>
              <a:srgbClr val="3333CC"/>
            </a:solidFill>
            <a:ln w="9525">
              <a:noFill/>
              <a:round/>
              <a:headEnd/>
              <a:tailEnd/>
            </a:ln>
          </p:spPr>
          <p:txBody>
            <a:bodyPr/>
            <a:lstStyle/>
            <a:p>
              <a:endParaRPr lang="zh-TW" altLang="en-US" sz="1350"/>
            </a:p>
          </p:txBody>
        </p:sp>
        <p:pic>
          <p:nvPicPr>
            <p:cNvPr id="17" name="Picture 10" descr="d3">
              <a:extLst>
                <a:ext uri="{FF2B5EF4-FFF2-40B4-BE49-F238E27FC236}">
                  <a16:creationId xmlns:a16="http://schemas.microsoft.com/office/drawing/2014/main" id="{74FBA6B6-852A-4999-BFDC-9B43DAABE7D1}"/>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246" y="3330"/>
              <a:ext cx="1533" cy="810"/>
            </a:xfrm>
            <a:prstGeom prst="rect">
              <a:avLst/>
            </a:prstGeom>
            <a:noFill/>
            <a:ln w="9525">
              <a:noFill/>
              <a:miter lim="800000"/>
              <a:headEnd/>
              <a:tailEnd/>
            </a:ln>
          </p:spPr>
        </p:pic>
        <p:grpSp>
          <p:nvGrpSpPr>
            <p:cNvPr id="18" name="Group 12">
              <a:extLst>
                <a:ext uri="{FF2B5EF4-FFF2-40B4-BE49-F238E27FC236}">
                  <a16:creationId xmlns:a16="http://schemas.microsoft.com/office/drawing/2014/main" id="{0FD03FE2-11C2-4833-8AFE-32B756C50856}"/>
                </a:ext>
              </a:extLst>
            </p:cNvPr>
            <p:cNvGrpSpPr>
              <a:grpSpLocks/>
            </p:cNvGrpSpPr>
            <p:nvPr/>
          </p:nvGrpSpPr>
          <p:grpSpPr bwMode="auto">
            <a:xfrm>
              <a:off x="2018" y="3426"/>
              <a:ext cx="447" cy="585"/>
              <a:chOff x="523" y="3122"/>
              <a:chExt cx="542" cy="754"/>
            </a:xfrm>
          </p:grpSpPr>
          <p:sp>
            <p:nvSpPr>
              <p:cNvPr id="55" name="Freeform 13">
                <a:extLst>
                  <a:ext uri="{FF2B5EF4-FFF2-40B4-BE49-F238E27FC236}">
                    <a16:creationId xmlns:a16="http://schemas.microsoft.com/office/drawing/2014/main" id="{154EC011-C3DC-470C-94EE-EF5ED0C851E2}"/>
                  </a:ext>
                </a:extLst>
              </p:cNvPr>
              <p:cNvSpPr>
                <a:spLocks/>
              </p:cNvSpPr>
              <p:nvPr/>
            </p:nvSpPr>
            <p:spPr bwMode="auto">
              <a:xfrm>
                <a:off x="923" y="3403"/>
                <a:ext cx="142" cy="207"/>
              </a:xfrm>
              <a:custGeom>
                <a:avLst/>
                <a:gdLst>
                  <a:gd name="T0" fmla="*/ 0 w 286"/>
                  <a:gd name="T1" fmla="*/ 104 h 414"/>
                  <a:gd name="T2" fmla="*/ 142 w 286"/>
                  <a:gd name="T3" fmla="*/ 0 h 414"/>
                  <a:gd name="T4" fmla="*/ 142 w 286"/>
                  <a:gd name="T5" fmla="*/ 138 h 414"/>
                  <a:gd name="T6" fmla="*/ 142 w 286"/>
                  <a:gd name="T7" fmla="*/ 207 h 414"/>
                  <a:gd name="T8" fmla="*/ 0 w 286"/>
                  <a:gd name="T9" fmla="*/ 207 h 414"/>
                  <a:gd name="T10" fmla="*/ 0 w 286"/>
                  <a:gd name="T11" fmla="*/ 104 h 414"/>
                  <a:gd name="T12" fmla="*/ 0 60000 65536"/>
                  <a:gd name="T13" fmla="*/ 0 60000 65536"/>
                  <a:gd name="T14" fmla="*/ 0 60000 65536"/>
                  <a:gd name="T15" fmla="*/ 0 60000 65536"/>
                  <a:gd name="T16" fmla="*/ 0 60000 65536"/>
                  <a:gd name="T17" fmla="*/ 0 60000 65536"/>
                  <a:gd name="T18" fmla="*/ 0 w 286"/>
                  <a:gd name="T19" fmla="*/ 0 h 414"/>
                  <a:gd name="T20" fmla="*/ 286 w 286"/>
                  <a:gd name="T21" fmla="*/ 414 h 414"/>
                </a:gdLst>
                <a:ahLst/>
                <a:cxnLst>
                  <a:cxn ang="T12">
                    <a:pos x="T0" y="T1"/>
                  </a:cxn>
                  <a:cxn ang="T13">
                    <a:pos x="T2" y="T3"/>
                  </a:cxn>
                  <a:cxn ang="T14">
                    <a:pos x="T4" y="T5"/>
                  </a:cxn>
                  <a:cxn ang="T15">
                    <a:pos x="T6" y="T7"/>
                  </a:cxn>
                  <a:cxn ang="T16">
                    <a:pos x="T8" y="T9"/>
                  </a:cxn>
                  <a:cxn ang="T17">
                    <a:pos x="T10" y="T11"/>
                  </a:cxn>
                </a:cxnLst>
                <a:rect l="T18" t="T19" r="T20" b="T21"/>
                <a:pathLst>
                  <a:path w="286" h="414">
                    <a:moveTo>
                      <a:pt x="0" y="207"/>
                    </a:moveTo>
                    <a:lnTo>
                      <a:pt x="286" y="0"/>
                    </a:lnTo>
                    <a:lnTo>
                      <a:pt x="286" y="276"/>
                    </a:lnTo>
                    <a:lnTo>
                      <a:pt x="286" y="414"/>
                    </a:lnTo>
                    <a:lnTo>
                      <a:pt x="0" y="414"/>
                    </a:lnTo>
                    <a:lnTo>
                      <a:pt x="0" y="207"/>
                    </a:lnTo>
                    <a:close/>
                  </a:path>
                </a:pathLst>
              </a:custGeom>
              <a:solidFill>
                <a:srgbClr val="00CC99"/>
              </a:solidFill>
              <a:ln w="19050">
                <a:solidFill>
                  <a:srgbClr val="000000"/>
                </a:solidFill>
                <a:prstDash val="solid"/>
                <a:round/>
                <a:headEnd/>
                <a:tailEnd/>
              </a:ln>
            </p:spPr>
            <p:txBody>
              <a:bodyPr/>
              <a:lstStyle/>
              <a:p>
                <a:endParaRPr lang="zh-TW" altLang="en-US" sz="1350"/>
              </a:p>
            </p:txBody>
          </p:sp>
          <p:sp>
            <p:nvSpPr>
              <p:cNvPr id="56" name="Freeform 14">
                <a:extLst>
                  <a:ext uri="{FF2B5EF4-FFF2-40B4-BE49-F238E27FC236}">
                    <a16:creationId xmlns:a16="http://schemas.microsoft.com/office/drawing/2014/main" id="{DD76007D-C525-4252-9DBE-FEF611019642}"/>
                  </a:ext>
                </a:extLst>
              </p:cNvPr>
              <p:cNvSpPr>
                <a:spLocks/>
              </p:cNvSpPr>
              <p:nvPr/>
            </p:nvSpPr>
            <p:spPr bwMode="auto">
              <a:xfrm>
                <a:off x="875" y="3403"/>
                <a:ext cx="190" cy="104"/>
              </a:xfrm>
              <a:custGeom>
                <a:avLst/>
                <a:gdLst>
                  <a:gd name="T0" fmla="*/ 190 w 381"/>
                  <a:gd name="T1" fmla="*/ 0 h 207"/>
                  <a:gd name="T2" fmla="*/ 0 w 381"/>
                  <a:gd name="T3" fmla="*/ 0 h 207"/>
                  <a:gd name="T4" fmla="*/ 0 w 381"/>
                  <a:gd name="T5" fmla="*/ 35 h 207"/>
                  <a:gd name="T6" fmla="*/ 0 w 381"/>
                  <a:gd name="T7" fmla="*/ 104 h 207"/>
                  <a:gd name="T8" fmla="*/ 47 w 381"/>
                  <a:gd name="T9" fmla="*/ 104 h 207"/>
                  <a:gd name="T10" fmla="*/ 190 w 381"/>
                  <a:gd name="T11" fmla="*/ 0 h 207"/>
                  <a:gd name="T12" fmla="*/ 0 60000 65536"/>
                  <a:gd name="T13" fmla="*/ 0 60000 65536"/>
                  <a:gd name="T14" fmla="*/ 0 60000 65536"/>
                  <a:gd name="T15" fmla="*/ 0 60000 65536"/>
                  <a:gd name="T16" fmla="*/ 0 60000 65536"/>
                  <a:gd name="T17" fmla="*/ 0 60000 65536"/>
                  <a:gd name="T18" fmla="*/ 0 w 381"/>
                  <a:gd name="T19" fmla="*/ 0 h 207"/>
                  <a:gd name="T20" fmla="*/ 381 w 381"/>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381" h="207">
                    <a:moveTo>
                      <a:pt x="381" y="0"/>
                    </a:moveTo>
                    <a:lnTo>
                      <a:pt x="0" y="0"/>
                    </a:lnTo>
                    <a:lnTo>
                      <a:pt x="0" y="69"/>
                    </a:lnTo>
                    <a:lnTo>
                      <a:pt x="0" y="207"/>
                    </a:lnTo>
                    <a:lnTo>
                      <a:pt x="95" y="207"/>
                    </a:lnTo>
                    <a:lnTo>
                      <a:pt x="381" y="0"/>
                    </a:lnTo>
                    <a:close/>
                  </a:path>
                </a:pathLst>
              </a:custGeom>
              <a:solidFill>
                <a:srgbClr val="00CC99"/>
              </a:solidFill>
              <a:ln w="19050">
                <a:solidFill>
                  <a:srgbClr val="000000"/>
                </a:solidFill>
                <a:prstDash val="solid"/>
                <a:round/>
                <a:headEnd/>
                <a:tailEnd/>
              </a:ln>
            </p:spPr>
            <p:txBody>
              <a:bodyPr/>
              <a:lstStyle/>
              <a:p>
                <a:endParaRPr lang="zh-TW" altLang="en-US" sz="1350"/>
              </a:p>
            </p:txBody>
          </p:sp>
          <p:grpSp>
            <p:nvGrpSpPr>
              <p:cNvPr id="57" name="Group 15">
                <a:extLst>
                  <a:ext uri="{FF2B5EF4-FFF2-40B4-BE49-F238E27FC236}">
                    <a16:creationId xmlns:a16="http://schemas.microsoft.com/office/drawing/2014/main" id="{9F00DABA-EB3E-4614-BE22-0F789C34D3FF}"/>
                  </a:ext>
                </a:extLst>
              </p:cNvPr>
              <p:cNvGrpSpPr>
                <a:grpSpLocks/>
              </p:cNvGrpSpPr>
              <p:nvPr/>
            </p:nvGrpSpPr>
            <p:grpSpPr bwMode="auto">
              <a:xfrm>
                <a:off x="523" y="3418"/>
                <a:ext cx="440" cy="458"/>
                <a:chOff x="523" y="3418"/>
                <a:chExt cx="440" cy="458"/>
              </a:xfrm>
            </p:grpSpPr>
            <p:sp>
              <p:nvSpPr>
                <p:cNvPr id="63" name="Freeform 16">
                  <a:extLst>
                    <a:ext uri="{FF2B5EF4-FFF2-40B4-BE49-F238E27FC236}">
                      <a16:creationId xmlns:a16="http://schemas.microsoft.com/office/drawing/2014/main" id="{F825EA73-F786-4779-9D11-7FD2866B1C20}"/>
                    </a:ext>
                  </a:extLst>
                </p:cNvPr>
                <p:cNvSpPr>
                  <a:spLocks/>
                </p:cNvSpPr>
                <p:nvPr/>
              </p:nvSpPr>
              <p:spPr bwMode="auto">
                <a:xfrm>
                  <a:off x="529" y="3422"/>
                  <a:ext cx="428" cy="449"/>
                </a:xfrm>
                <a:custGeom>
                  <a:avLst/>
                  <a:gdLst>
                    <a:gd name="T0" fmla="*/ 245 w 857"/>
                    <a:gd name="T1" fmla="*/ 0 h 897"/>
                    <a:gd name="T2" fmla="*/ 0 w 857"/>
                    <a:gd name="T3" fmla="*/ 178 h 897"/>
                    <a:gd name="T4" fmla="*/ 0 w 857"/>
                    <a:gd name="T5" fmla="*/ 449 h 897"/>
                    <a:gd name="T6" fmla="*/ 182 w 857"/>
                    <a:gd name="T7" fmla="*/ 449 h 897"/>
                    <a:gd name="T8" fmla="*/ 428 w 857"/>
                    <a:gd name="T9" fmla="*/ 271 h 897"/>
                    <a:gd name="T10" fmla="*/ 428 w 857"/>
                    <a:gd name="T11" fmla="*/ 0 h 897"/>
                    <a:gd name="T12" fmla="*/ 245 w 857"/>
                    <a:gd name="T13" fmla="*/ 0 h 897"/>
                    <a:gd name="T14" fmla="*/ 0 60000 65536"/>
                    <a:gd name="T15" fmla="*/ 0 60000 65536"/>
                    <a:gd name="T16" fmla="*/ 0 60000 65536"/>
                    <a:gd name="T17" fmla="*/ 0 60000 65536"/>
                    <a:gd name="T18" fmla="*/ 0 60000 65536"/>
                    <a:gd name="T19" fmla="*/ 0 60000 65536"/>
                    <a:gd name="T20" fmla="*/ 0 60000 65536"/>
                    <a:gd name="T21" fmla="*/ 0 w 857"/>
                    <a:gd name="T22" fmla="*/ 0 h 897"/>
                    <a:gd name="T23" fmla="*/ 857 w 857"/>
                    <a:gd name="T24" fmla="*/ 897 h 8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897">
                      <a:moveTo>
                        <a:pt x="490" y="0"/>
                      </a:moveTo>
                      <a:lnTo>
                        <a:pt x="0" y="355"/>
                      </a:lnTo>
                      <a:lnTo>
                        <a:pt x="0" y="897"/>
                      </a:lnTo>
                      <a:lnTo>
                        <a:pt x="365" y="897"/>
                      </a:lnTo>
                      <a:lnTo>
                        <a:pt x="857" y="541"/>
                      </a:lnTo>
                      <a:lnTo>
                        <a:pt x="857" y="0"/>
                      </a:lnTo>
                      <a:lnTo>
                        <a:pt x="490" y="0"/>
                      </a:lnTo>
                      <a:close/>
                    </a:path>
                  </a:pathLst>
                </a:custGeom>
                <a:solidFill>
                  <a:srgbClr val="FFFFFF"/>
                </a:solidFill>
                <a:ln w="9525">
                  <a:noFill/>
                  <a:round/>
                  <a:headEnd/>
                  <a:tailEnd/>
                </a:ln>
              </p:spPr>
              <p:txBody>
                <a:bodyPr/>
                <a:lstStyle/>
                <a:p>
                  <a:endParaRPr lang="zh-TW" altLang="en-US" sz="1350"/>
                </a:p>
              </p:txBody>
            </p:sp>
            <p:sp>
              <p:nvSpPr>
                <p:cNvPr id="64" name="Freeform 17">
                  <a:extLst>
                    <a:ext uri="{FF2B5EF4-FFF2-40B4-BE49-F238E27FC236}">
                      <a16:creationId xmlns:a16="http://schemas.microsoft.com/office/drawing/2014/main" id="{5F2002D9-0B75-4160-B2E5-7B90E99D9CC0}"/>
                    </a:ext>
                  </a:extLst>
                </p:cNvPr>
                <p:cNvSpPr>
                  <a:spLocks/>
                </p:cNvSpPr>
                <p:nvPr/>
              </p:nvSpPr>
              <p:spPr bwMode="auto">
                <a:xfrm>
                  <a:off x="529" y="3422"/>
                  <a:ext cx="428" cy="178"/>
                </a:xfrm>
                <a:custGeom>
                  <a:avLst/>
                  <a:gdLst>
                    <a:gd name="T0" fmla="*/ 0 w 857"/>
                    <a:gd name="T1" fmla="*/ 178 h 355"/>
                    <a:gd name="T2" fmla="*/ 182 w 857"/>
                    <a:gd name="T3" fmla="*/ 178 h 355"/>
                    <a:gd name="T4" fmla="*/ 428 w 857"/>
                    <a:gd name="T5" fmla="*/ 0 h 355"/>
                    <a:gd name="T6" fmla="*/ 245 w 857"/>
                    <a:gd name="T7" fmla="*/ 0 h 355"/>
                    <a:gd name="T8" fmla="*/ 0 w 857"/>
                    <a:gd name="T9" fmla="*/ 178 h 355"/>
                    <a:gd name="T10" fmla="*/ 0 60000 65536"/>
                    <a:gd name="T11" fmla="*/ 0 60000 65536"/>
                    <a:gd name="T12" fmla="*/ 0 60000 65536"/>
                    <a:gd name="T13" fmla="*/ 0 60000 65536"/>
                    <a:gd name="T14" fmla="*/ 0 60000 65536"/>
                    <a:gd name="T15" fmla="*/ 0 w 857"/>
                    <a:gd name="T16" fmla="*/ 0 h 355"/>
                    <a:gd name="T17" fmla="*/ 857 w 857"/>
                    <a:gd name="T18" fmla="*/ 355 h 355"/>
                  </a:gdLst>
                  <a:ahLst/>
                  <a:cxnLst>
                    <a:cxn ang="T10">
                      <a:pos x="T0" y="T1"/>
                    </a:cxn>
                    <a:cxn ang="T11">
                      <a:pos x="T2" y="T3"/>
                    </a:cxn>
                    <a:cxn ang="T12">
                      <a:pos x="T4" y="T5"/>
                    </a:cxn>
                    <a:cxn ang="T13">
                      <a:pos x="T6" y="T7"/>
                    </a:cxn>
                    <a:cxn ang="T14">
                      <a:pos x="T8" y="T9"/>
                    </a:cxn>
                  </a:cxnLst>
                  <a:rect l="T15" t="T16" r="T17" b="T18"/>
                  <a:pathLst>
                    <a:path w="857" h="355">
                      <a:moveTo>
                        <a:pt x="0" y="355"/>
                      </a:moveTo>
                      <a:lnTo>
                        <a:pt x="365" y="355"/>
                      </a:lnTo>
                      <a:lnTo>
                        <a:pt x="857" y="0"/>
                      </a:lnTo>
                      <a:lnTo>
                        <a:pt x="490" y="0"/>
                      </a:lnTo>
                      <a:lnTo>
                        <a:pt x="0" y="355"/>
                      </a:lnTo>
                      <a:close/>
                    </a:path>
                  </a:pathLst>
                </a:custGeom>
                <a:solidFill>
                  <a:srgbClr val="FFFFFF"/>
                </a:solidFill>
                <a:ln w="9525">
                  <a:noFill/>
                  <a:round/>
                  <a:headEnd/>
                  <a:tailEnd/>
                </a:ln>
              </p:spPr>
              <p:txBody>
                <a:bodyPr/>
                <a:lstStyle/>
                <a:p>
                  <a:endParaRPr lang="zh-TW" altLang="en-US" sz="1350"/>
                </a:p>
              </p:txBody>
            </p:sp>
            <p:sp>
              <p:nvSpPr>
                <p:cNvPr id="65" name="Freeform 18">
                  <a:extLst>
                    <a:ext uri="{FF2B5EF4-FFF2-40B4-BE49-F238E27FC236}">
                      <a16:creationId xmlns:a16="http://schemas.microsoft.com/office/drawing/2014/main" id="{8DF8BC45-3C0B-4E33-8506-AA341F22F712}"/>
                    </a:ext>
                  </a:extLst>
                </p:cNvPr>
                <p:cNvSpPr>
                  <a:spLocks/>
                </p:cNvSpPr>
                <p:nvPr/>
              </p:nvSpPr>
              <p:spPr bwMode="auto">
                <a:xfrm>
                  <a:off x="711" y="3422"/>
                  <a:ext cx="246" cy="449"/>
                </a:xfrm>
                <a:custGeom>
                  <a:avLst/>
                  <a:gdLst>
                    <a:gd name="T0" fmla="*/ 0 w 492"/>
                    <a:gd name="T1" fmla="*/ 178 h 897"/>
                    <a:gd name="T2" fmla="*/ 246 w 492"/>
                    <a:gd name="T3" fmla="*/ 0 h 897"/>
                    <a:gd name="T4" fmla="*/ 246 w 492"/>
                    <a:gd name="T5" fmla="*/ 271 h 897"/>
                    <a:gd name="T6" fmla="*/ 0 w 492"/>
                    <a:gd name="T7" fmla="*/ 449 h 897"/>
                    <a:gd name="T8" fmla="*/ 0 w 492"/>
                    <a:gd name="T9" fmla="*/ 178 h 897"/>
                    <a:gd name="T10" fmla="*/ 0 60000 65536"/>
                    <a:gd name="T11" fmla="*/ 0 60000 65536"/>
                    <a:gd name="T12" fmla="*/ 0 60000 65536"/>
                    <a:gd name="T13" fmla="*/ 0 60000 65536"/>
                    <a:gd name="T14" fmla="*/ 0 60000 65536"/>
                    <a:gd name="T15" fmla="*/ 0 w 492"/>
                    <a:gd name="T16" fmla="*/ 0 h 897"/>
                    <a:gd name="T17" fmla="*/ 492 w 492"/>
                    <a:gd name="T18" fmla="*/ 897 h 897"/>
                  </a:gdLst>
                  <a:ahLst/>
                  <a:cxnLst>
                    <a:cxn ang="T10">
                      <a:pos x="T0" y="T1"/>
                    </a:cxn>
                    <a:cxn ang="T11">
                      <a:pos x="T2" y="T3"/>
                    </a:cxn>
                    <a:cxn ang="T12">
                      <a:pos x="T4" y="T5"/>
                    </a:cxn>
                    <a:cxn ang="T13">
                      <a:pos x="T6" y="T7"/>
                    </a:cxn>
                    <a:cxn ang="T14">
                      <a:pos x="T8" y="T9"/>
                    </a:cxn>
                  </a:cxnLst>
                  <a:rect l="T15" t="T16" r="T17" b="T18"/>
                  <a:pathLst>
                    <a:path w="492" h="897">
                      <a:moveTo>
                        <a:pt x="0" y="355"/>
                      </a:moveTo>
                      <a:lnTo>
                        <a:pt x="492" y="0"/>
                      </a:lnTo>
                      <a:lnTo>
                        <a:pt x="492" y="541"/>
                      </a:lnTo>
                      <a:lnTo>
                        <a:pt x="0" y="897"/>
                      </a:lnTo>
                      <a:lnTo>
                        <a:pt x="0" y="355"/>
                      </a:lnTo>
                      <a:close/>
                    </a:path>
                  </a:pathLst>
                </a:custGeom>
                <a:solidFill>
                  <a:srgbClr val="CDCDCD"/>
                </a:solidFill>
                <a:ln w="9525">
                  <a:noFill/>
                  <a:round/>
                  <a:headEnd/>
                  <a:tailEnd/>
                </a:ln>
              </p:spPr>
              <p:txBody>
                <a:bodyPr/>
                <a:lstStyle/>
                <a:p>
                  <a:endParaRPr lang="zh-TW" altLang="en-US" sz="1350"/>
                </a:p>
              </p:txBody>
            </p:sp>
            <p:sp>
              <p:nvSpPr>
                <p:cNvPr id="66" name="Freeform 19">
                  <a:extLst>
                    <a:ext uri="{FF2B5EF4-FFF2-40B4-BE49-F238E27FC236}">
                      <a16:creationId xmlns:a16="http://schemas.microsoft.com/office/drawing/2014/main" id="{2037E72A-1BAD-4831-823F-FD6CD1F55E04}"/>
                    </a:ext>
                  </a:extLst>
                </p:cNvPr>
                <p:cNvSpPr>
                  <a:spLocks noEditPoints="1"/>
                </p:cNvSpPr>
                <p:nvPr/>
              </p:nvSpPr>
              <p:spPr bwMode="auto">
                <a:xfrm>
                  <a:off x="523" y="3418"/>
                  <a:ext cx="440" cy="458"/>
                </a:xfrm>
                <a:custGeom>
                  <a:avLst/>
                  <a:gdLst>
                    <a:gd name="T0" fmla="*/ 3 w 881"/>
                    <a:gd name="T1" fmla="*/ 179 h 915"/>
                    <a:gd name="T2" fmla="*/ 0 w 881"/>
                    <a:gd name="T3" fmla="*/ 181 h 915"/>
                    <a:gd name="T4" fmla="*/ 0 w 881"/>
                    <a:gd name="T5" fmla="*/ 182 h 915"/>
                    <a:gd name="T6" fmla="*/ 0 w 881"/>
                    <a:gd name="T7" fmla="*/ 453 h 915"/>
                    <a:gd name="T8" fmla="*/ 0 w 881"/>
                    <a:gd name="T9" fmla="*/ 458 h 915"/>
                    <a:gd name="T10" fmla="*/ 6 w 881"/>
                    <a:gd name="T11" fmla="*/ 458 h 915"/>
                    <a:gd name="T12" fmla="*/ 188 w 881"/>
                    <a:gd name="T13" fmla="*/ 458 h 915"/>
                    <a:gd name="T14" fmla="*/ 190 w 881"/>
                    <a:gd name="T15" fmla="*/ 458 h 915"/>
                    <a:gd name="T16" fmla="*/ 192 w 881"/>
                    <a:gd name="T17" fmla="*/ 457 h 915"/>
                    <a:gd name="T18" fmla="*/ 438 w 881"/>
                    <a:gd name="T19" fmla="*/ 279 h 915"/>
                    <a:gd name="T20" fmla="*/ 440 w 881"/>
                    <a:gd name="T21" fmla="*/ 277 h 915"/>
                    <a:gd name="T22" fmla="*/ 440 w 881"/>
                    <a:gd name="T23" fmla="*/ 275 h 915"/>
                    <a:gd name="T24" fmla="*/ 440 w 881"/>
                    <a:gd name="T25" fmla="*/ 5 h 915"/>
                    <a:gd name="T26" fmla="*/ 440 w 881"/>
                    <a:gd name="T27" fmla="*/ 0 h 915"/>
                    <a:gd name="T28" fmla="*/ 434 w 881"/>
                    <a:gd name="T29" fmla="*/ 0 h 915"/>
                    <a:gd name="T30" fmla="*/ 251 w 881"/>
                    <a:gd name="T31" fmla="*/ 0 h 915"/>
                    <a:gd name="T32" fmla="*/ 249 w 881"/>
                    <a:gd name="T33" fmla="*/ 0 h 915"/>
                    <a:gd name="T34" fmla="*/ 248 w 881"/>
                    <a:gd name="T35" fmla="*/ 2 h 915"/>
                    <a:gd name="T36" fmla="*/ 3 w 881"/>
                    <a:gd name="T37" fmla="*/ 179 h 915"/>
                    <a:gd name="T38" fmla="*/ 255 w 881"/>
                    <a:gd name="T39" fmla="*/ 8 h 915"/>
                    <a:gd name="T40" fmla="*/ 251 w 881"/>
                    <a:gd name="T41" fmla="*/ 5 h 915"/>
                    <a:gd name="T42" fmla="*/ 251 w 881"/>
                    <a:gd name="T43" fmla="*/ 9 h 915"/>
                    <a:gd name="T44" fmla="*/ 434 w 881"/>
                    <a:gd name="T45" fmla="*/ 9 h 915"/>
                    <a:gd name="T46" fmla="*/ 434 w 881"/>
                    <a:gd name="T47" fmla="*/ 5 h 915"/>
                    <a:gd name="T48" fmla="*/ 428 w 881"/>
                    <a:gd name="T49" fmla="*/ 5 h 915"/>
                    <a:gd name="T50" fmla="*/ 428 w 881"/>
                    <a:gd name="T51" fmla="*/ 275 h 915"/>
                    <a:gd name="T52" fmla="*/ 434 w 881"/>
                    <a:gd name="T53" fmla="*/ 275 h 915"/>
                    <a:gd name="T54" fmla="*/ 431 w 881"/>
                    <a:gd name="T55" fmla="*/ 272 h 915"/>
                    <a:gd name="T56" fmla="*/ 185 w 881"/>
                    <a:gd name="T57" fmla="*/ 451 h 915"/>
                    <a:gd name="T58" fmla="*/ 188 w 881"/>
                    <a:gd name="T59" fmla="*/ 453 h 915"/>
                    <a:gd name="T60" fmla="*/ 188 w 881"/>
                    <a:gd name="T61" fmla="*/ 449 h 915"/>
                    <a:gd name="T62" fmla="*/ 6 w 881"/>
                    <a:gd name="T63" fmla="*/ 449 h 915"/>
                    <a:gd name="T64" fmla="*/ 6 w 881"/>
                    <a:gd name="T65" fmla="*/ 453 h 915"/>
                    <a:gd name="T66" fmla="*/ 12 w 881"/>
                    <a:gd name="T67" fmla="*/ 453 h 915"/>
                    <a:gd name="T68" fmla="*/ 12 w 881"/>
                    <a:gd name="T69" fmla="*/ 182 h 915"/>
                    <a:gd name="T70" fmla="*/ 6 w 881"/>
                    <a:gd name="T71" fmla="*/ 182 h 915"/>
                    <a:gd name="T72" fmla="*/ 10 w 881"/>
                    <a:gd name="T73" fmla="*/ 186 h 915"/>
                    <a:gd name="T74" fmla="*/ 255 w 881"/>
                    <a:gd name="T75" fmla="*/ 8 h 9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1"/>
                    <a:gd name="T115" fmla="*/ 0 h 915"/>
                    <a:gd name="T116" fmla="*/ 881 w 881"/>
                    <a:gd name="T117" fmla="*/ 915 h 9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1" h="915">
                      <a:moveTo>
                        <a:pt x="6" y="358"/>
                      </a:moveTo>
                      <a:lnTo>
                        <a:pt x="0" y="361"/>
                      </a:lnTo>
                      <a:lnTo>
                        <a:pt x="0" y="364"/>
                      </a:lnTo>
                      <a:lnTo>
                        <a:pt x="0" y="906"/>
                      </a:lnTo>
                      <a:lnTo>
                        <a:pt x="0" y="915"/>
                      </a:lnTo>
                      <a:lnTo>
                        <a:pt x="12" y="915"/>
                      </a:lnTo>
                      <a:lnTo>
                        <a:pt x="377" y="915"/>
                      </a:lnTo>
                      <a:lnTo>
                        <a:pt x="381" y="915"/>
                      </a:lnTo>
                      <a:lnTo>
                        <a:pt x="385" y="914"/>
                      </a:lnTo>
                      <a:lnTo>
                        <a:pt x="877" y="557"/>
                      </a:lnTo>
                      <a:lnTo>
                        <a:pt x="881" y="553"/>
                      </a:lnTo>
                      <a:lnTo>
                        <a:pt x="881" y="550"/>
                      </a:lnTo>
                      <a:lnTo>
                        <a:pt x="881" y="9"/>
                      </a:lnTo>
                      <a:lnTo>
                        <a:pt x="881" y="0"/>
                      </a:lnTo>
                      <a:lnTo>
                        <a:pt x="869" y="0"/>
                      </a:lnTo>
                      <a:lnTo>
                        <a:pt x="502" y="0"/>
                      </a:lnTo>
                      <a:lnTo>
                        <a:pt x="498" y="0"/>
                      </a:lnTo>
                      <a:lnTo>
                        <a:pt x="496" y="3"/>
                      </a:lnTo>
                      <a:lnTo>
                        <a:pt x="6" y="358"/>
                      </a:lnTo>
                      <a:close/>
                      <a:moveTo>
                        <a:pt x="510" y="16"/>
                      </a:moveTo>
                      <a:lnTo>
                        <a:pt x="502" y="9"/>
                      </a:lnTo>
                      <a:lnTo>
                        <a:pt x="502" y="18"/>
                      </a:lnTo>
                      <a:lnTo>
                        <a:pt x="869" y="18"/>
                      </a:lnTo>
                      <a:lnTo>
                        <a:pt x="869" y="9"/>
                      </a:lnTo>
                      <a:lnTo>
                        <a:pt x="857" y="9"/>
                      </a:lnTo>
                      <a:lnTo>
                        <a:pt x="857" y="550"/>
                      </a:lnTo>
                      <a:lnTo>
                        <a:pt x="869" y="550"/>
                      </a:lnTo>
                      <a:lnTo>
                        <a:pt x="863" y="544"/>
                      </a:lnTo>
                      <a:lnTo>
                        <a:pt x="371" y="901"/>
                      </a:lnTo>
                      <a:lnTo>
                        <a:pt x="377" y="906"/>
                      </a:lnTo>
                      <a:lnTo>
                        <a:pt x="377" y="898"/>
                      </a:lnTo>
                      <a:lnTo>
                        <a:pt x="12" y="898"/>
                      </a:lnTo>
                      <a:lnTo>
                        <a:pt x="12" y="906"/>
                      </a:lnTo>
                      <a:lnTo>
                        <a:pt x="24" y="906"/>
                      </a:lnTo>
                      <a:lnTo>
                        <a:pt x="24" y="364"/>
                      </a:lnTo>
                      <a:lnTo>
                        <a:pt x="12" y="364"/>
                      </a:lnTo>
                      <a:lnTo>
                        <a:pt x="20" y="371"/>
                      </a:lnTo>
                      <a:lnTo>
                        <a:pt x="510" y="16"/>
                      </a:lnTo>
                      <a:close/>
                    </a:path>
                  </a:pathLst>
                </a:custGeom>
                <a:solidFill>
                  <a:srgbClr val="000000"/>
                </a:solidFill>
                <a:ln w="9525">
                  <a:noFill/>
                  <a:round/>
                  <a:headEnd/>
                  <a:tailEnd/>
                </a:ln>
              </p:spPr>
              <p:txBody>
                <a:bodyPr/>
                <a:lstStyle/>
                <a:p>
                  <a:endParaRPr lang="zh-TW" altLang="en-US" sz="1350"/>
                </a:p>
              </p:txBody>
            </p:sp>
            <p:sp>
              <p:nvSpPr>
                <p:cNvPr id="67" name="Freeform 20">
                  <a:extLst>
                    <a:ext uri="{FF2B5EF4-FFF2-40B4-BE49-F238E27FC236}">
                      <a16:creationId xmlns:a16="http://schemas.microsoft.com/office/drawing/2014/main" id="{3C191922-239B-434A-B522-6C17831E209C}"/>
                    </a:ext>
                  </a:extLst>
                </p:cNvPr>
                <p:cNvSpPr>
                  <a:spLocks/>
                </p:cNvSpPr>
                <p:nvPr/>
              </p:nvSpPr>
              <p:spPr bwMode="auto">
                <a:xfrm>
                  <a:off x="529" y="3420"/>
                  <a:ext cx="432" cy="184"/>
                </a:xfrm>
                <a:custGeom>
                  <a:avLst/>
                  <a:gdLst>
                    <a:gd name="T0" fmla="*/ 0 w 865"/>
                    <a:gd name="T1" fmla="*/ 176 h 370"/>
                    <a:gd name="T2" fmla="*/ 0 w 865"/>
                    <a:gd name="T3" fmla="*/ 184 h 370"/>
                    <a:gd name="T4" fmla="*/ 182 w 865"/>
                    <a:gd name="T5" fmla="*/ 184 h 370"/>
                    <a:gd name="T6" fmla="*/ 184 w 865"/>
                    <a:gd name="T7" fmla="*/ 184 h 370"/>
                    <a:gd name="T8" fmla="*/ 186 w 865"/>
                    <a:gd name="T9" fmla="*/ 183 h 370"/>
                    <a:gd name="T10" fmla="*/ 432 w 865"/>
                    <a:gd name="T11" fmla="*/ 6 h 370"/>
                    <a:gd name="T12" fmla="*/ 425 w 865"/>
                    <a:gd name="T13" fmla="*/ 0 h 370"/>
                    <a:gd name="T14" fmla="*/ 179 w 865"/>
                    <a:gd name="T15" fmla="*/ 177 h 370"/>
                    <a:gd name="T16" fmla="*/ 182 w 865"/>
                    <a:gd name="T17" fmla="*/ 180 h 370"/>
                    <a:gd name="T18" fmla="*/ 182 w 865"/>
                    <a:gd name="T19" fmla="*/ 176 h 370"/>
                    <a:gd name="T20" fmla="*/ 0 w 865"/>
                    <a:gd name="T21" fmla="*/ 176 h 3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5"/>
                    <a:gd name="T34" fmla="*/ 0 h 370"/>
                    <a:gd name="T35" fmla="*/ 865 w 865"/>
                    <a:gd name="T36" fmla="*/ 370 h 3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5" h="370">
                      <a:moveTo>
                        <a:pt x="0" y="353"/>
                      </a:moveTo>
                      <a:lnTo>
                        <a:pt x="0" y="370"/>
                      </a:lnTo>
                      <a:lnTo>
                        <a:pt x="365" y="370"/>
                      </a:lnTo>
                      <a:lnTo>
                        <a:pt x="369" y="370"/>
                      </a:lnTo>
                      <a:lnTo>
                        <a:pt x="373" y="368"/>
                      </a:lnTo>
                      <a:lnTo>
                        <a:pt x="865" y="13"/>
                      </a:lnTo>
                      <a:lnTo>
                        <a:pt x="851" y="0"/>
                      </a:lnTo>
                      <a:lnTo>
                        <a:pt x="359" y="355"/>
                      </a:lnTo>
                      <a:lnTo>
                        <a:pt x="365" y="361"/>
                      </a:lnTo>
                      <a:lnTo>
                        <a:pt x="365" y="353"/>
                      </a:lnTo>
                      <a:lnTo>
                        <a:pt x="0" y="353"/>
                      </a:lnTo>
                      <a:close/>
                    </a:path>
                  </a:pathLst>
                </a:custGeom>
                <a:solidFill>
                  <a:srgbClr val="000000"/>
                </a:solidFill>
                <a:ln w="9525">
                  <a:noFill/>
                  <a:round/>
                  <a:headEnd/>
                  <a:tailEnd/>
                </a:ln>
              </p:spPr>
              <p:txBody>
                <a:bodyPr/>
                <a:lstStyle/>
                <a:p>
                  <a:endParaRPr lang="zh-TW" altLang="en-US" sz="1350"/>
                </a:p>
              </p:txBody>
            </p:sp>
            <p:sp>
              <p:nvSpPr>
                <p:cNvPr id="68" name="Rectangle 21">
                  <a:extLst>
                    <a:ext uri="{FF2B5EF4-FFF2-40B4-BE49-F238E27FC236}">
                      <a16:creationId xmlns:a16="http://schemas.microsoft.com/office/drawing/2014/main" id="{19F92891-A333-41D1-BCD1-774CE4649F60}"/>
                    </a:ext>
                  </a:extLst>
                </p:cNvPr>
                <p:cNvSpPr>
                  <a:spLocks noChangeArrowheads="1"/>
                </p:cNvSpPr>
                <p:nvPr/>
              </p:nvSpPr>
              <p:spPr bwMode="auto">
                <a:xfrm>
                  <a:off x="705" y="3600"/>
                  <a:ext cx="12" cy="271"/>
                </a:xfrm>
                <a:prstGeom prst="rect">
                  <a:avLst/>
                </a:prstGeom>
                <a:solidFill>
                  <a:srgbClr val="000000"/>
                </a:solidFill>
                <a:ln w="9525">
                  <a:noFill/>
                  <a:miter lim="800000"/>
                  <a:headEnd/>
                  <a:tailEnd/>
                </a:ln>
              </p:spPr>
              <p:txBody>
                <a:bodyPr/>
                <a:lstStyle/>
                <a:p>
                  <a:endParaRPr lang="zh-TW" altLang="en-US" sz="1350"/>
                </a:p>
              </p:txBody>
            </p:sp>
          </p:grpSp>
          <p:grpSp>
            <p:nvGrpSpPr>
              <p:cNvPr id="58" name="Group 22">
                <a:extLst>
                  <a:ext uri="{FF2B5EF4-FFF2-40B4-BE49-F238E27FC236}">
                    <a16:creationId xmlns:a16="http://schemas.microsoft.com/office/drawing/2014/main" id="{DD7706F1-A5E0-484E-8A6C-9503B624F406}"/>
                  </a:ext>
                </a:extLst>
              </p:cNvPr>
              <p:cNvGrpSpPr>
                <a:grpSpLocks/>
              </p:cNvGrpSpPr>
              <p:nvPr/>
            </p:nvGrpSpPr>
            <p:grpSpPr bwMode="auto">
              <a:xfrm>
                <a:off x="611" y="3122"/>
                <a:ext cx="250" cy="423"/>
                <a:chOff x="611" y="3122"/>
                <a:chExt cx="250" cy="423"/>
              </a:xfrm>
            </p:grpSpPr>
            <p:sp>
              <p:nvSpPr>
                <p:cNvPr id="59" name="Freeform 23">
                  <a:extLst>
                    <a:ext uri="{FF2B5EF4-FFF2-40B4-BE49-F238E27FC236}">
                      <a16:creationId xmlns:a16="http://schemas.microsoft.com/office/drawing/2014/main" id="{DFB6B435-59F0-4149-8101-B755CD5A2E25}"/>
                    </a:ext>
                  </a:extLst>
                </p:cNvPr>
                <p:cNvSpPr>
                  <a:spLocks/>
                </p:cNvSpPr>
                <p:nvPr/>
              </p:nvSpPr>
              <p:spPr bwMode="auto">
                <a:xfrm>
                  <a:off x="617" y="3126"/>
                  <a:ext cx="238" cy="414"/>
                </a:xfrm>
                <a:custGeom>
                  <a:avLst/>
                  <a:gdLst>
                    <a:gd name="T0" fmla="*/ 238 w 476"/>
                    <a:gd name="T1" fmla="*/ 207 h 829"/>
                    <a:gd name="T2" fmla="*/ 237 w 476"/>
                    <a:gd name="T3" fmla="*/ 165 h 829"/>
                    <a:gd name="T4" fmla="*/ 236 w 476"/>
                    <a:gd name="T5" fmla="*/ 145 h 829"/>
                    <a:gd name="T6" fmla="*/ 234 w 476"/>
                    <a:gd name="T7" fmla="*/ 126 h 829"/>
                    <a:gd name="T8" fmla="*/ 232 w 476"/>
                    <a:gd name="T9" fmla="*/ 108 h 829"/>
                    <a:gd name="T10" fmla="*/ 229 w 476"/>
                    <a:gd name="T11" fmla="*/ 91 h 829"/>
                    <a:gd name="T12" fmla="*/ 225 w 476"/>
                    <a:gd name="T13" fmla="*/ 75 h 829"/>
                    <a:gd name="T14" fmla="*/ 221 w 476"/>
                    <a:gd name="T15" fmla="*/ 60 h 829"/>
                    <a:gd name="T16" fmla="*/ 217 w 476"/>
                    <a:gd name="T17" fmla="*/ 47 h 829"/>
                    <a:gd name="T18" fmla="*/ 213 w 476"/>
                    <a:gd name="T19" fmla="*/ 35 h 829"/>
                    <a:gd name="T20" fmla="*/ 208 w 476"/>
                    <a:gd name="T21" fmla="*/ 25 h 829"/>
                    <a:gd name="T22" fmla="*/ 202 w 476"/>
                    <a:gd name="T23" fmla="*/ 16 h 829"/>
                    <a:gd name="T24" fmla="*/ 197 w 476"/>
                    <a:gd name="T25" fmla="*/ 9 h 829"/>
                    <a:gd name="T26" fmla="*/ 191 w 476"/>
                    <a:gd name="T27" fmla="*/ 4 h 829"/>
                    <a:gd name="T28" fmla="*/ 185 w 476"/>
                    <a:gd name="T29" fmla="*/ 1 h 829"/>
                    <a:gd name="T30" fmla="*/ 179 w 476"/>
                    <a:gd name="T31" fmla="*/ 0 h 829"/>
                    <a:gd name="T32" fmla="*/ 60 w 476"/>
                    <a:gd name="T33" fmla="*/ 0 h 829"/>
                    <a:gd name="T34" fmla="*/ 54 w 476"/>
                    <a:gd name="T35" fmla="*/ 1 h 829"/>
                    <a:gd name="T36" fmla="*/ 48 w 476"/>
                    <a:gd name="T37" fmla="*/ 4 h 829"/>
                    <a:gd name="T38" fmla="*/ 42 w 476"/>
                    <a:gd name="T39" fmla="*/ 9 h 829"/>
                    <a:gd name="T40" fmla="*/ 37 w 476"/>
                    <a:gd name="T41" fmla="*/ 16 h 829"/>
                    <a:gd name="T42" fmla="*/ 31 w 476"/>
                    <a:gd name="T43" fmla="*/ 25 h 829"/>
                    <a:gd name="T44" fmla="*/ 27 w 476"/>
                    <a:gd name="T45" fmla="*/ 35 h 829"/>
                    <a:gd name="T46" fmla="*/ 22 w 476"/>
                    <a:gd name="T47" fmla="*/ 47 h 829"/>
                    <a:gd name="T48" fmla="*/ 18 w 476"/>
                    <a:gd name="T49" fmla="*/ 60 h 829"/>
                    <a:gd name="T50" fmla="*/ 14 w 476"/>
                    <a:gd name="T51" fmla="*/ 75 h 829"/>
                    <a:gd name="T52" fmla="*/ 10 w 476"/>
                    <a:gd name="T53" fmla="*/ 91 h 829"/>
                    <a:gd name="T54" fmla="*/ 7 w 476"/>
                    <a:gd name="T55" fmla="*/ 108 h 829"/>
                    <a:gd name="T56" fmla="*/ 5 w 476"/>
                    <a:gd name="T57" fmla="*/ 126 h 829"/>
                    <a:gd name="T58" fmla="*/ 3 w 476"/>
                    <a:gd name="T59" fmla="*/ 145 h 829"/>
                    <a:gd name="T60" fmla="*/ 1 w 476"/>
                    <a:gd name="T61" fmla="*/ 165 h 829"/>
                    <a:gd name="T62" fmla="*/ 0 w 476"/>
                    <a:gd name="T63" fmla="*/ 207 h 829"/>
                    <a:gd name="T64" fmla="*/ 1 w 476"/>
                    <a:gd name="T65" fmla="*/ 249 h 829"/>
                    <a:gd name="T66" fmla="*/ 3 w 476"/>
                    <a:gd name="T67" fmla="*/ 269 h 829"/>
                    <a:gd name="T68" fmla="*/ 5 w 476"/>
                    <a:gd name="T69" fmla="*/ 288 h 829"/>
                    <a:gd name="T70" fmla="*/ 7 w 476"/>
                    <a:gd name="T71" fmla="*/ 306 h 829"/>
                    <a:gd name="T72" fmla="*/ 10 w 476"/>
                    <a:gd name="T73" fmla="*/ 323 h 829"/>
                    <a:gd name="T74" fmla="*/ 14 w 476"/>
                    <a:gd name="T75" fmla="*/ 339 h 829"/>
                    <a:gd name="T76" fmla="*/ 18 w 476"/>
                    <a:gd name="T77" fmla="*/ 354 h 829"/>
                    <a:gd name="T78" fmla="*/ 22 w 476"/>
                    <a:gd name="T79" fmla="*/ 367 h 829"/>
                    <a:gd name="T80" fmla="*/ 27 w 476"/>
                    <a:gd name="T81" fmla="*/ 379 h 829"/>
                    <a:gd name="T82" fmla="*/ 31 w 476"/>
                    <a:gd name="T83" fmla="*/ 389 h 829"/>
                    <a:gd name="T84" fmla="*/ 37 w 476"/>
                    <a:gd name="T85" fmla="*/ 398 h 829"/>
                    <a:gd name="T86" fmla="*/ 42 w 476"/>
                    <a:gd name="T87" fmla="*/ 405 h 829"/>
                    <a:gd name="T88" fmla="*/ 48 w 476"/>
                    <a:gd name="T89" fmla="*/ 410 h 829"/>
                    <a:gd name="T90" fmla="*/ 54 w 476"/>
                    <a:gd name="T91" fmla="*/ 413 h 829"/>
                    <a:gd name="T92" fmla="*/ 60 w 476"/>
                    <a:gd name="T93" fmla="*/ 414 h 829"/>
                    <a:gd name="T94" fmla="*/ 179 w 476"/>
                    <a:gd name="T95" fmla="*/ 414 h 829"/>
                    <a:gd name="T96" fmla="*/ 185 w 476"/>
                    <a:gd name="T97" fmla="*/ 413 h 829"/>
                    <a:gd name="T98" fmla="*/ 191 w 476"/>
                    <a:gd name="T99" fmla="*/ 410 h 829"/>
                    <a:gd name="T100" fmla="*/ 197 w 476"/>
                    <a:gd name="T101" fmla="*/ 405 h 829"/>
                    <a:gd name="T102" fmla="*/ 202 w 476"/>
                    <a:gd name="T103" fmla="*/ 398 h 829"/>
                    <a:gd name="T104" fmla="*/ 208 w 476"/>
                    <a:gd name="T105" fmla="*/ 389 h 829"/>
                    <a:gd name="T106" fmla="*/ 213 w 476"/>
                    <a:gd name="T107" fmla="*/ 379 h 829"/>
                    <a:gd name="T108" fmla="*/ 217 w 476"/>
                    <a:gd name="T109" fmla="*/ 367 h 829"/>
                    <a:gd name="T110" fmla="*/ 221 w 476"/>
                    <a:gd name="T111" fmla="*/ 354 h 829"/>
                    <a:gd name="T112" fmla="*/ 225 w 476"/>
                    <a:gd name="T113" fmla="*/ 339 h 829"/>
                    <a:gd name="T114" fmla="*/ 229 w 476"/>
                    <a:gd name="T115" fmla="*/ 323 h 829"/>
                    <a:gd name="T116" fmla="*/ 232 w 476"/>
                    <a:gd name="T117" fmla="*/ 306 h 829"/>
                    <a:gd name="T118" fmla="*/ 234 w 476"/>
                    <a:gd name="T119" fmla="*/ 288 h 829"/>
                    <a:gd name="T120" fmla="*/ 236 w 476"/>
                    <a:gd name="T121" fmla="*/ 269 h 829"/>
                    <a:gd name="T122" fmla="*/ 237 w 476"/>
                    <a:gd name="T123" fmla="*/ 249 h 829"/>
                    <a:gd name="T124" fmla="*/ 238 w 476"/>
                    <a:gd name="T125" fmla="*/ 207 h 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6"/>
                    <a:gd name="T190" fmla="*/ 0 h 829"/>
                    <a:gd name="T191" fmla="*/ 476 w 476"/>
                    <a:gd name="T192" fmla="*/ 829 h 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6" h="829">
                      <a:moveTo>
                        <a:pt x="476" y="415"/>
                      </a:moveTo>
                      <a:lnTo>
                        <a:pt x="474" y="331"/>
                      </a:lnTo>
                      <a:lnTo>
                        <a:pt x="471" y="291"/>
                      </a:lnTo>
                      <a:lnTo>
                        <a:pt x="467" y="253"/>
                      </a:lnTo>
                      <a:lnTo>
                        <a:pt x="463" y="217"/>
                      </a:lnTo>
                      <a:lnTo>
                        <a:pt x="457" y="183"/>
                      </a:lnTo>
                      <a:lnTo>
                        <a:pt x="449" y="151"/>
                      </a:lnTo>
                      <a:lnTo>
                        <a:pt x="441" y="121"/>
                      </a:lnTo>
                      <a:lnTo>
                        <a:pt x="433" y="95"/>
                      </a:lnTo>
                      <a:lnTo>
                        <a:pt x="425" y="71"/>
                      </a:lnTo>
                      <a:lnTo>
                        <a:pt x="415" y="51"/>
                      </a:lnTo>
                      <a:lnTo>
                        <a:pt x="403" y="33"/>
                      </a:lnTo>
                      <a:lnTo>
                        <a:pt x="393" y="19"/>
                      </a:lnTo>
                      <a:lnTo>
                        <a:pt x="381" y="9"/>
                      </a:lnTo>
                      <a:lnTo>
                        <a:pt x="369" y="3"/>
                      </a:lnTo>
                      <a:lnTo>
                        <a:pt x="357" y="0"/>
                      </a:lnTo>
                      <a:lnTo>
                        <a:pt x="119" y="0"/>
                      </a:lnTo>
                      <a:lnTo>
                        <a:pt x="108" y="3"/>
                      </a:lnTo>
                      <a:lnTo>
                        <a:pt x="96" y="9"/>
                      </a:lnTo>
                      <a:lnTo>
                        <a:pt x="84" y="19"/>
                      </a:lnTo>
                      <a:lnTo>
                        <a:pt x="74" y="33"/>
                      </a:lnTo>
                      <a:lnTo>
                        <a:pt x="62" y="51"/>
                      </a:lnTo>
                      <a:lnTo>
                        <a:pt x="54" y="71"/>
                      </a:lnTo>
                      <a:lnTo>
                        <a:pt x="44" y="95"/>
                      </a:lnTo>
                      <a:lnTo>
                        <a:pt x="36" y="121"/>
                      </a:lnTo>
                      <a:lnTo>
                        <a:pt x="28" y="151"/>
                      </a:lnTo>
                      <a:lnTo>
                        <a:pt x="20" y="183"/>
                      </a:lnTo>
                      <a:lnTo>
                        <a:pt x="14" y="217"/>
                      </a:lnTo>
                      <a:lnTo>
                        <a:pt x="10" y="253"/>
                      </a:lnTo>
                      <a:lnTo>
                        <a:pt x="6" y="291"/>
                      </a:lnTo>
                      <a:lnTo>
                        <a:pt x="2" y="331"/>
                      </a:lnTo>
                      <a:lnTo>
                        <a:pt x="0" y="415"/>
                      </a:lnTo>
                      <a:lnTo>
                        <a:pt x="2" y="498"/>
                      </a:lnTo>
                      <a:lnTo>
                        <a:pt x="6" y="538"/>
                      </a:lnTo>
                      <a:lnTo>
                        <a:pt x="10" y="576"/>
                      </a:lnTo>
                      <a:lnTo>
                        <a:pt x="14" y="612"/>
                      </a:lnTo>
                      <a:lnTo>
                        <a:pt x="20" y="646"/>
                      </a:lnTo>
                      <a:lnTo>
                        <a:pt x="28" y="678"/>
                      </a:lnTo>
                      <a:lnTo>
                        <a:pt x="36" y="708"/>
                      </a:lnTo>
                      <a:lnTo>
                        <a:pt x="44" y="734"/>
                      </a:lnTo>
                      <a:lnTo>
                        <a:pt x="54" y="758"/>
                      </a:lnTo>
                      <a:lnTo>
                        <a:pt x="62" y="778"/>
                      </a:lnTo>
                      <a:lnTo>
                        <a:pt x="74" y="796"/>
                      </a:lnTo>
                      <a:lnTo>
                        <a:pt x="84" y="810"/>
                      </a:lnTo>
                      <a:lnTo>
                        <a:pt x="96" y="820"/>
                      </a:lnTo>
                      <a:lnTo>
                        <a:pt x="108" y="827"/>
                      </a:lnTo>
                      <a:lnTo>
                        <a:pt x="119" y="829"/>
                      </a:lnTo>
                      <a:lnTo>
                        <a:pt x="357" y="829"/>
                      </a:lnTo>
                      <a:lnTo>
                        <a:pt x="369" y="827"/>
                      </a:lnTo>
                      <a:lnTo>
                        <a:pt x="381" y="820"/>
                      </a:lnTo>
                      <a:lnTo>
                        <a:pt x="393" y="810"/>
                      </a:lnTo>
                      <a:lnTo>
                        <a:pt x="403" y="796"/>
                      </a:lnTo>
                      <a:lnTo>
                        <a:pt x="415" y="778"/>
                      </a:lnTo>
                      <a:lnTo>
                        <a:pt x="425" y="758"/>
                      </a:lnTo>
                      <a:lnTo>
                        <a:pt x="433" y="734"/>
                      </a:lnTo>
                      <a:lnTo>
                        <a:pt x="441" y="708"/>
                      </a:lnTo>
                      <a:lnTo>
                        <a:pt x="449" y="678"/>
                      </a:lnTo>
                      <a:lnTo>
                        <a:pt x="457" y="646"/>
                      </a:lnTo>
                      <a:lnTo>
                        <a:pt x="463" y="612"/>
                      </a:lnTo>
                      <a:lnTo>
                        <a:pt x="467" y="576"/>
                      </a:lnTo>
                      <a:lnTo>
                        <a:pt x="471" y="538"/>
                      </a:lnTo>
                      <a:lnTo>
                        <a:pt x="474" y="498"/>
                      </a:lnTo>
                      <a:lnTo>
                        <a:pt x="476" y="415"/>
                      </a:lnTo>
                      <a:close/>
                    </a:path>
                  </a:pathLst>
                </a:custGeom>
                <a:solidFill>
                  <a:srgbClr val="FFCC99"/>
                </a:solidFill>
                <a:ln w="9525">
                  <a:noFill/>
                  <a:round/>
                  <a:headEnd/>
                  <a:tailEnd/>
                </a:ln>
              </p:spPr>
              <p:txBody>
                <a:bodyPr/>
                <a:lstStyle/>
                <a:p>
                  <a:endParaRPr lang="zh-TW" altLang="en-US" sz="1350"/>
                </a:p>
              </p:txBody>
            </p:sp>
            <p:sp>
              <p:nvSpPr>
                <p:cNvPr id="60" name="Freeform 24">
                  <a:extLst>
                    <a:ext uri="{FF2B5EF4-FFF2-40B4-BE49-F238E27FC236}">
                      <a16:creationId xmlns:a16="http://schemas.microsoft.com/office/drawing/2014/main" id="{7644536E-0129-44CA-B855-680D781149B9}"/>
                    </a:ext>
                  </a:extLst>
                </p:cNvPr>
                <p:cNvSpPr>
                  <a:spLocks/>
                </p:cNvSpPr>
                <p:nvPr/>
              </p:nvSpPr>
              <p:spPr bwMode="auto">
                <a:xfrm>
                  <a:off x="736" y="3126"/>
                  <a:ext cx="119" cy="414"/>
                </a:xfrm>
                <a:custGeom>
                  <a:avLst/>
                  <a:gdLst>
                    <a:gd name="T0" fmla="*/ 60 w 238"/>
                    <a:gd name="T1" fmla="*/ 0 h 829"/>
                    <a:gd name="T2" fmla="*/ 54 w 238"/>
                    <a:gd name="T3" fmla="*/ 1 h 829"/>
                    <a:gd name="T4" fmla="*/ 48 w 238"/>
                    <a:gd name="T5" fmla="*/ 4 h 829"/>
                    <a:gd name="T6" fmla="*/ 42 w 238"/>
                    <a:gd name="T7" fmla="*/ 9 h 829"/>
                    <a:gd name="T8" fmla="*/ 37 w 238"/>
                    <a:gd name="T9" fmla="*/ 16 h 829"/>
                    <a:gd name="T10" fmla="*/ 31 w 238"/>
                    <a:gd name="T11" fmla="*/ 25 h 829"/>
                    <a:gd name="T12" fmla="*/ 27 w 238"/>
                    <a:gd name="T13" fmla="*/ 35 h 829"/>
                    <a:gd name="T14" fmla="*/ 22 w 238"/>
                    <a:gd name="T15" fmla="*/ 47 h 829"/>
                    <a:gd name="T16" fmla="*/ 18 w 238"/>
                    <a:gd name="T17" fmla="*/ 60 h 829"/>
                    <a:gd name="T18" fmla="*/ 14 w 238"/>
                    <a:gd name="T19" fmla="*/ 75 h 829"/>
                    <a:gd name="T20" fmla="*/ 10 w 238"/>
                    <a:gd name="T21" fmla="*/ 91 h 829"/>
                    <a:gd name="T22" fmla="*/ 7 w 238"/>
                    <a:gd name="T23" fmla="*/ 108 h 829"/>
                    <a:gd name="T24" fmla="*/ 5 w 238"/>
                    <a:gd name="T25" fmla="*/ 126 h 829"/>
                    <a:gd name="T26" fmla="*/ 3 w 238"/>
                    <a:gd name="T27" fmla="*/ 145 h 829"/>
                    <a:gd name="T28" fmla="*/ 1 w 238"/>
                    <a:gd name="T29" fmla="*/ 165 h 829"/>
                    <a:gd name="T30" fmla="*/ 0 w 238"/>
                    <a:gd name="T31" fmla="*/ 207 h 829"/>
                    <a:gd name="T32" fmla="*/ 1 w 238"/>
                    <a:gd name="T33" fmla="*/ 249 h 829"/>
                    <a:gd name="T34" fmla="*/ 3 w 238"/>
                    <a:gd name="T35" fmla="*/ 269 h 829"/>
                    <a:gd name="T36" fmla="*/ 5 w 238"/>
                    <a:gd name="T37" fmla="*/ 288 h 829"/>
                    <a:gd name="T38" fmla="*/ 7 w 238"/>
                    <a:gd name="T39" fmla="*/ 306 h 829"/>
                    <a:gd name="T40" fmla="*/ 10 w 238"/>
                    <a:gd name="T41" fmla="*/ 323 h 829"/>
                    <a:gd name="T42" fmla="*/ 14 w 238"/>
                    <a:gd name="T43" fmla="*/ 339 h 829"/>
                    <a:gd name="T44" fmla="*/ 18 w 238"/>
                    <a:gd name="T45" fmla="*/ 354 h 829"/>
                    <a:gd name="T46" fmla="*/ 22 w 238"/>
                    <a:gd name="T47" fmla="*/ 367 h 829"/>
                    <a:gd name="T48" fmla="*/ 27 w 238"/>
                    <a:gd name="T49" fmla="*/ 379 h 829"/>
                    <a:gd name="T50" fmla="*/ 31 w 238"/>
                    <a:gd name="T51" fmla="*/ 389 h 829"/>
                    <a:gd name="T52" fmla="*/ 37 w 238"/>
                    <a:gd name="T53" fmla="*/ 398 h 829"/>
                    <a:gd name="T54" fmla="*/ 42 w 238"/>
                    <a:gd name="T55" fmla="*/ 405 h 829"/>
                    <a:gd name="T56" fmla="*/ 48 w 238"/>
                    <a:gd name="T57" fmla="*/ 410 h 829"/>
                    <a:gd name="T58" fmla="*/ 54 w 238"/>
                    <a:gd name="T59" fmla="*/ 413 h 829"/>
                    <a:gd name="T60" fmla="*/ 60 w 238"/>
                    <a:gd name="T61" fmla="*/ 414 h 829"/>
                    <a:gd name="T62" fmla="*/ 66 w 238"/>
                    <a:gd name="T63" fmla="*/ 413 h 829"/>
                    <a:gd name="T64" fmla="*/ 72 w 238"/>
                    <a:gd name="T65" fmla="*/ 410 h 829"/>
                    <a:gd name="T66" fmla="*/ 78 w 238"/>
                    <a:gd name="T67" fmla="*/ 405 h 829"/>
                    <a:gd name="T68" fmla="*/ 83 w 238"/>
                    <a:gd name="T69" fmla="*/ 398 h 829"/>
                    <a:gd name="T70" fmla="*/ 89 w 238"/>
                    <a:gd name="T71" fmla="*/ 389 h 829"/>
                    <a:gd name="T72" fmla="*/ 94 w 238"/>
                    <a:gd name="T73" fmla="*/ 379 h 829"/>
                    <a:gd name="T74" fmla="*/ 98 w 238"/>
                    <a:gd name="T75" fmla="*/ 367 h 829"/>
                    <a:gd name="T76" fmla="*/ 102 w 238"/>
                    <a:gd name="T77" fmla="*/ 354 h 829"/>
                    <a:gd name="T78" fmla="*/ 106 w 238"/>
                    <a:gd name="T79" fmla="*/ 339 h 829"/>
                    <a:gd name="T80" fmla="*/ 110 w 238"/>
                    <a:gd name="T81" fmla="*/ 323 h 829"/>
                    <a:gd name="T82" fmla="*/ 113 w 238"/>
                    <a:gd name="T83" fmla="*/ 306 h 829"/>
                    <a:gd name="T84" fmla="*/ 115 w 238"/>
                    <a:gd name="T85" fmla="*/ 288 h 829"/>
                    <a:gd name="T86" fmla="*/ 117 w 238"/>
                    <a:gd name="T87" fmla="*/ 269 h 829"/>
                    <a:gd name="T88" fmla="*/ 118 w 238"/>
                    <a:gd name="T89" fmla="*/ 249 h 829"/>
                    <a:gd name="T90" fmla="*/ 119 w 238"/>
                    <a:gd name="T91" fmla="*/ 207 h 829"/>
                    <a:gd name="T92" fmla="*/ 118 w 238"/>
                    <a:gd name="T93" fmla="*/ 165 h 829"/>
                    <a:gd name="T94" fmla="*/ 117 w 238"/>
                    <a:gd name="T95" fmla="*/ 145 h 829"/>
                    <a:gd name="T96" fmla="*/ 115 w 238"/>
                    <a:gd name="T97" fmla="*/ 126 h 829"/>
                    <a:gd name="T98" fmla="*/ 113 w 238"/>
                    <a:gd name="T99" fmla="*/ 108 h 829"/>
                    <a:gd name="T100" fmla="*/ 110 w 238"/>
                    <a:gd name="T101" fmla="*/ 91 h 829"/>
                    <a:gd name="T102" fmla="*/ 106 w 238"/>
                    <a:gd name="T103" fmla="*/ 75 h 829"/>
                    <a:gd name="T104" fmla="*/ 102 w 238"/>
                    <a:gd name="T105" fmla="*/ 60 h 829"/>
                    <a:gd name="T106" fmla="*/ 98 w 238"/>
                    <a:gd name="T107" fmla="*/ 47 h 829"/>
                    <a:gd name="T108" fmla="*/ 94 w 238"/>
                    <a:gd name="T109" fmla="*/ 35 h 829"/>
                    <a:gd name="T110" fmla="*/ 89 w 238"/>
                    <a:gd name="T111" fmla="*/ 25 h 829"/>
                    <a:gd name="T112" fmla="*/ 83 w 238"/>
                    <a:gd name="T113" fmla="*/ 16 h 829"/>
                    <a:gd name="T114" fmla="*/ 78 w 238"/>
                    <a:gd name="T115" fmla="*/ 9 h 829"/>
                    <a:gd name="T116" fmla="*/ 72 w 238"/>
                    <a:gd name="T117" fmla="*/ 4 h 829"/>
                    <a:gd name="T118" fmla="*/ 66 w 238"/>
                    <a:gd name="T119" fmla="*/ 1 h 829"/>
                    <a:gd name="T120" fmla="*/ 60 w 238"/>
                    <a:gd name="T121" fmla="*/ 0 h 8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8"/>
                    <a:gd name="T184" fmla="*/ 0 h 829"/>
                    <a:gd name="T185" fmla="*/ 238 w 238"/>
                    <a:gd name="T186" fmla="*/ 829 h 8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8" h="829">
                      <a:moveTo>
                        <a:pt x="119" y="0"/>
                      </a:moveTo>
                      <a:lnTo>
                        <a:pt x="108" y="3"/>
                      </a:lnTo>
                      <a:lnTo>
                        <a:pt x="96" y="9"/>
                      </a:lnTo>
                      <a:lnTo>
                        <a:pt x="84" y="19"/>
                      </a:lnTo>
                      <a:lnTo>
                        <a:pt x="74" y="33"/>
                      </a:lnTo>
                      <a:lnTo>
                        <a:pt x="62" y="51"/>
                      </a:lnTo>
                      <a:lnTo>
                        <a:pt x="54" y="71"/>
                      </a:lnTo>
                      <a:lnTo>
                        <a:pt x="44" y="95"/>
                      </a:lnTo>
                      <a:lnTo>
                        <a:pt x="36" y="121"/>
                      </a:lnTo>
                      <a:lnTo>
                        <a:pt x="28" y="151"/>
                      </a:lnTo>
                      <a:lnTo>
                        <a:pt x="20" y="183"/>
                      </a:lnTo>
                      <a:lnTo>
                        <a:pt x="14" y="217"/>
                      </a:lnTo>
                      <a:lnTo>
                        <a:pt x="10" y="253"/>
                      </a:lnTo>
                      <a:lnTo>
                        <a:pt x="6" y="291"/>
                      </a:lnTo>
                      <a:lnTo>
                        <a:pt x="2" y="331"/>
                      </a:lnTo>
                      <a:lnTo>
                        <a:pt x="0" y="415"/>
                      </a:lnTo>
                      <a:lnTo>
                        <a:pt x="2" y="498"/>
                      </a:lnTo>
                      <a:lnTo>
                        <a:pt x="6" y="538"/>
                      </a:lnTo>
                      <a:lnTo>
                        <a:pt x="10" y="576"/>
                      </a:lnTo>
                      <a:lnTo>
                        <a:pt x="14" y="612"/>
                      </a:lnTo>
                      <a:lnTo>
                        <a:pt x="20" y="646"/>
                      </a:lnTo>
                      <a:lnTo>
                        <a:pt x="28" y="678"/>
                      </a:lnTo>
                      <a:lnTo>
                        <a:pt x="36" y="708"/>
                      </a:lnTo>
                      <a:lnTo>
                        <a:pt x="44" y="734"/>
                      </a:lnTo>
                      <a:lnTo>
                        <a:pt x="54" y="758"/>
                      </a:lnTo>
                      <a:lnTo>
                        <a:pt x="62" y="778"/>
                      </a:lnTo>
                      <a:lnTo>
                        <a:pt x="74" y="796"/>
                      </a:lnTo>
                      <a:lnTo>
                        <a:pt x="84" y="810"/>
                      </a:lnTo>
                      <a:lnTo>
                        <a:pt x="96" y="820"/>
                      </a:lnTo>
                      <a:lnTo>
                        <a:pt x="108" y="827"/>
                      </a:lnTo>
                      <a:lnTo>
                        <a:pt x="119" y="829"/>
                      </a:lnTo>
                      <a:lnTo>
                        <a:pt x="131" y="827"/>
                      </a:lnTo>
                      <a:lnTo>
                        <a:pt x="143" y="820"/>
                      </a:lnTo>
                      <a:lnTo>
                        <a:pt x="155" y="810"/>
                      </a:lnTo>
                      <a:lnTo>
                        <a:pt x="165" y="796"/>
                      </a:lnTo>
                      <a:lnTo>
                        <a:pt x="177" y="778"/>
                      </a:lnTo>
                      <a:lnTo>
                        <a:pt x="187" y="758"/>
                      </a:lnTo>
                      <a:lnTo>
                        <a:pt x="195" y="734"/>
                      </a:lnTo>
                      <a:lnTo>
                        <a:pt x="203" y="708"/>
                      </a:lnTo>
                      <a:lnTo>
                        <a:pt x="211" y="678"/>
                      </a:lnTo>
                      <a:lnTo>
                        <a:pt x="219" y="646"/>
                      </a:lnTo>
                      <a:lnTo>
                        <a:pt x="225" y="612"/>
                      </a:lnTo>
                      <a:lnTo>
                        <a:pt x="229" y="576"/>
                      </a:lnTo>
                      <a:lnTo>
                        <a:pt x="233" y="538"/>
                      </a:lnTo>
                      <a:lnTo>
                        <a:pt x="236" y="498"/>
                      </a:lnTo>
                      <a:lnTo>
                        <a:pt x="238" y="415"/>
                      </a:lnTo>
                      <a:lnTo>
                        <a:pt x="236" y="331"/>
                      </a:lnTo>
                      <a:lnTo>
                        <a:pt x="233" y="291"/>
                      </a:lnTo>
                      <a:lnTo>
                        <a:pt x="229" y="253"/>
                      </a:lnTo>
                      <a:lnTo>
                        <a:pt x="225" y="217"/>
                      </a:lnTo>
                      <a:lnTo>
                        <a:pt x="219" y="183"/>
                      </a:lnTo>
                      <a:lnTo>
                        <a:pt x="211" y="151"/>
                      </a:lnTo>
                      <a:lnTo>
                        <a:pt x="203" y="121"/>
                      </a:lnTo>
                      <a:lnTo>
                        <a:pt x="195" y="95"/>
                      </a:lnTo>
                      <a:lnTo>
                        <a:pt x="187" y="71"/>
                      </a:lnTo>
                      <a:lnTo>
                        <a:pt x="177" y="51"/>
                      </a:lnTo>
                      <a:lnTo>
                        <a:pt x="165" y="33"/>
                      </a:lnTo>
                      <a:lnTo>
                        <a:pt x="155" y="19"/>
                      </a:lnTo>
                      <a:lnTo>
                        <a:pt x="143" y="9"/>
                      </a:lnTo>
                      <a:lnTo>
                        <a:pt x="131" y="3"/>
                      </a:lnTo>
                      <a:lnTo>
                        <a:pt x="119" y="0"/>
                      </a:lnTo>
                      <a:close/>
                    </a:path>
                  </a:pathLst>
                </a:custGeom>
                <a:solidFill>
                  <a:srgbClr val="FFD6AD"/>
                </a:solidFill>
                <a:ln w="9525">
                  <a:noFill/>
                  <a:round/>
                  <a:headEnd/>
                  <a:tailEnd/>
                </a:ln>
              </p:spPr>
              <p:txBody>
                <a:bodyPr/>
                <a:lstStyle/>
                <a:p>
                  <a:endParaRPr lang="zh-TW" altLang="en-US" sz="1350"/>
                </a:p>
              </p:txBody>
            </p:sp>
            <p:sp>
              <p:nvSpPr>
                <p:cNvPr id="61" name="Freeform 25">
                  <a:extLst>
                    <a:ext uri="{FF2B5EF4-FFF2-40B4-BE49-F238E27FC236}">
                      <a16:creationId xmlns:a16="http://schemas.microsoft.com/office/drawing/2014/main" id="{F3170820-7365-4E3C-A478-43D81E85D3B8}"/>
                    </a:ext>
                  </a:extLst>
                </p:cNvPr>
                <p:cNvSpPr>
                  <a:spLocks noEditPoints="1"/>
                </p:cNvSpPr>
                <p:nvPr/>
              </p:nvSpPr>
              <p:spPr bwMode="auto">
                <a:xfrm>
                  <a:off x="611" y="3122"/>
                  <a:ext cx="250" cy="423"/>
                </a:xfrm>
                <a:custGeom>
                  <a:avLst/>
                  <a:gdLst>
                    <a:gd name="T0" fmla="*/ 245 w 499"/>
                    <a:gd name="T1" fmla="*/ 131 h 845"/>
                    <a:gd name="T2" fmla="*/ 236 w 499"/>
                    <a:gd name="T3" fmla="*/ 80 h 845"/>
                    <a:gd name="T4" fmla="*/ 224 w 499"/>
                    <a:gd name="T5" fmla="*/ 40 h 845"/>
                    <a:gd name="T6" fmla="*/ 212 w 499"/>
                    <a:gd name="T7" fmla="*/ 17 h 845"/>
                    <a:gd name="T8" fmla="*/ 195 w 499"/>
                    <a:gd name="T9" fmla="*/ 2 h 845"/>
                    <a:gd name="T10" fmla="*/ 184 w 499"/>
                    <a:gd name="T11" fmla="*/ 0 h 845"/>
                    <a:gd name="T12" fmla="*/ 58 w 499"/>
                    <a:gd name="T13" fmla="*/ 2 h 845"/>
                    <a:gd name="T14" fmla="*/ 44 w 499"/>
                    <a:gd name="T15" fmla="*/ 10 h 845"/>
                    <a:gd name="T16" fmla="*/ 31 w 499"/>
                    <a:gd name="T17" fmla="*/ 30 h 845"/>
                    <a:gd name="T18" fmla="*/ 18 w 499"/>
                    <a:gd name="T19" fmla="*/ 65 h 845"/>
                    <a:gd name="T20" fmla="*/ 7 w 499"/>
                    <a:gd name="T21" fmla="*/ 113 h 845"/>
                    <a:gd name="T22" fmla="*/ 1 w 499"/>
                    <a:gd name="T23" fmla="*/ 170 h 845"/>
                    <a:gd name="T24" fmla="*/ 3 w 499"/>
                    <a:gd name="T25" fmla="*/ 273 h 845"/>
                    <a:gd name="T26" fmla="*/ 10 w 499"/>
                    <a:gd name="T27" fmla="*/ 327 h 845"/>
                    <a:gd name="T28" fmla="*/ 22 w 499"/>
                    <a:gd name="T29" fmla="*/ 371 h 845"/>
                    <a:gd name="T30" fmla="*/ 33 w 499"/>
                    <a:gd name="T31" fmla="*/ 397 h 845"/>
                    <a:gd name="T32" fmla="*/ 49 w 499"/>
                    <a:gd name="T33" fmla="*/ 418 h 845"/>
                    <a:gd name="T34" fmla="*/ 60 w 499"/>
                    <a:gd name="T35" fmla="*/ 422 h 845"/>
                    <a:gd name="T36" fmla="*/ 190 w 499"/>
                    <a:gd name="T37" fmla="*/ 422 h 845"/>
                    <a:gd name="T38" fmla="*/ 201 w 499"/>
                    <a:gd name="T39" fmla="*/ 418 h 845"/>
                    <a:gd name="T40" fmla="*/ 217 w 499"/>
                    <a:gd name="T41" fmla="*/ 397 h 845"/>
                    <a:gd name="T42" fmla="*/ 228 w 499"/>
                    <a:gd name="T43" fmla="*/ 371 h 845"/>
                    <a:gd name="T44" fmla="*/ 240 w 499"/>
                    <a:gd name="T45" fmla="*/ 327 h 845"/>
                    <a:gd name="T46" fmla="*/ 247 w 499"/>
                    <a:gd name="T47" fmla="*/ 273 h 845"/>
                    <a:gd name="T48" fmla="*/ 249 w 499"/>
                    <a:gd name="T49" fmla="*/ 170 h 845"/>
                    <a:gd name="T50" fmla="*/ 235 w 499"/>
                    <a:gd name="T51" fmla="*/ 273 h 845"/>
                    <a:gd name="T52" fmla="*/ 228 w 499"/>
                    <a:gd name="T53" fmla="*/ 327 h 845"/>
                    <a:gd name="T54" fmla="*/ 216 w 499"/>
                    <a:gd name="T55" fmla="*/ 371 h 845"/>
                    <a:gd name="T56" fmla="*/ 213 w 499"/>
                    <a:gd name="T57" fmla="*/ 393 h 845"/>
                    <a:gd name="T58" fmla="*/ 197 w 499"/>
                    <a:gd name="T59" fmla="*/ 406 h 845"/>
                    <a:gd name="T60" fmla="*/ 188 w 499"/>
                    <a:gd name="T61" fmla="*/ 414 h 845"/>
                    <a:gd name="T62" fmla="*/ 184 w 499"/>
                    <a:gd name="T63" fmla="*/ 414 h 845"/>
                    <a:gd name="T64" fmla="*/ 61 w 499"/>
                    <a:gd name="T65" fmla="*/ 414 h 845"/>
                    <a:gd name="T66" fmla="*/ 58 w 499"/>
                    <a:gd name="T67" fmla="*/ 411 h 845"/>
                    <a:gd name="T68" fmla="*/ 42 w 499"/>
                    <a:gd name="T69" fmla="*/ 391 h 845"/>
                    <a:gd name="T70" fmla="*/ 39 w 499"/>
                    <a:gd name="T71" fmla="*/ 383 h 845"/>
                    <a:gd name="T72" fmla="*/ 26 w 499"/>
                    <a:gd name="T73" fmla="*/ 343 h 845"/>
                    <a:gd name="T74" fmla="*/ 17 w 499"/>
                    <a:gd name="T75" fmla="*/ 292 h 845"/>
                    <a:gd name="T76" fmla="*/ 12 w 499"/>
                    <a:gd name="T77" fmla="*/ 212 h 845"/>
                    <a:gd name="T78" fmla="*/ 17 w 499"/>
                    <a:gd name="T79" fmla="*/ 131 h 845"/>
                    <a:gd name="T80" fmla="*/ 26 w 499"/>
                    <a:gd name="T81" fmla="*/ 80 h 845"/>
                    <a:gd name="T82" fmla="*/ 39 w 499"/>
                    <a:gd name="T83" fmla="*/ 40 h 845"/>
                    <a:gd name="T84" fmla="*/ 42 w 499"/>
                    <a:gd name="T85" fmla="*/ 32 h 845"/>
                    <a:gd name="T86" fmla="*/ 58 w 499"/>
                    <a:gd name="T87" fmla="*/ 12 h 845"/>
                    <a:gd name="T88" fmla="*/ 60 w 499"/>
                    <a:gd name="T89" fmla="*/ 6 h 845"/>
                    <a:gd name="T90" fmla="*/ 184 w 499"/>
                    <a:gd name="T91" fmla="*/ 9 h 845"/>
                    <a:gd name="T92" fmla="*/ 190 w 499"/>
                    <a:gd name="T93" fmla="*/ 6 h 845"/>
                    <a:gd name="T94" fmla="*/ 197 w 499"/>
                    <a:gd name="T95" fmla="*/ 17 h 845"/>
                    <a:gd name="T96" fmla="*/ 213 w 499"/>
                    <a:gd name="T97" fmla="*/ 30 h 845"/>
                    <a:gd name="T98" fmla="*/ 216 w 499"/>
                    <a:gd name="T99" fmla="*/ 52 h 845"/>
                    <a:gd name="T100" fmla="*/ 228 w 499"/>
                    <a:gd name="T101" fmla="*/ 96 h 845"/>
                    <a:gd name="T102" fmla="*/ 235 w 499"/>
                    <a:gd name="T103" fmla="*/ 150 h 8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9"/>
                    <a:gd name="T157" fmla="*/ 0 h 845"/>
                    <a:gd name="T158" fmla="*/ 499 w 499"/>
                    <a:gd name="T159" fmla="*/ 845 h 84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9" h="845">
                      <a:moveTo>
                        <a:pt x="497" y="339"/>
                      </a:moveTo>
                      <a:lnTo>
                        <a:pt x="493" y="299"/>
                      </a:lnTo>
                      <a:lnTo>
                        <a:pt x="489" y="261"/>
                      </a:lnTo>
                      <a:lnTo>
                        <a:pt x="485" y="225"/>
                      </a:lnTo>
                      <a:lnTo>
                        <a:pt x="480" y="191"/>
                      </a:lnTo>
                      <a:lnTo>
                        <a:pt x="472" y="159"/>
                      </a:lnTo>
                      <a:lnTo>
                        <a:pt x="464" y="129"/>
                      </a:lnTo>
                      <a:lnTo>
                        <a:pt x="456" y="103"/>
                      </a:lnTo>
                      <a:lnTo>
                        <a:pt x="448" y="79"/>
                      </a:lnTo>
                      <a:lnTo>
                        <a:pt x="438" y="59"/>
                      </a:lnTo>
                      <a:lnTo>
                        <a:pt x="434" y="51"/>
                      </a:lnTo>
                      <a:lnTo>
                        <a:pt x="424" y="34"/>
                      </a:lnTo>
                      <a:lnTo>
                        <a:pt x="412" y="20"/>
                      </a:lnTo>
                      <a:lnTo>
                        <a:pt x="402" y="10"/>
                      </a:lnTo>
                      <a:lnTo>
                        <a:pt x="390" y="4"/>
                      </a:lnTo>
                      <a:lnTo>
                        <a:pt x="386" y="3"/>
                      </a:lnTo>
                      <a:lnTo>
                        <a:pt x="380" y="3"/>
                      </a:lnTo>
                      <a:lnTo>
                        <a:pt x="368" y="0"/>
                      </a:lnTo>
                      <a:lnTo>
                        <a:pt x="130" y="0"/>
                      </a:lnTo>
                      <a:lnTo>
                        <a:pt x="119" y="3"/>
                      </a:lnTo>
                      <a:lnTo>
                        <a:pt x="115" y="3"/>
                      </a:lnTo>
                      <a:lnTo>
                        <a:pt x="109" y="4"/>
                      </a:lnTo>
                      <a:lnTo>
                        <a:pt x="97" y="10"/>
                      </a:lnTo>
                      <a:lnTo>
                        <a:pt x="87" y="20"/>
                      </a:lnTo>
                      <a:lnTo>
                        <a:pt x="75" y="34"/>
                      </a:lnTo>
                      <a:lnTo>
                        <a:pt x="65" y="51"/>
                      </a:lnTo>
                      <a:lnTo>
                        <a:pt x="61" y="59"/>
                      </a:lnTo>
                      <a:lnTo>
                        <a:pt x="53" y="79"/>
                      </a:lnTo>
                      <a:lnTo>
                        <a:pt x="43" y="103"/>
                      </a:lnTo>
                      <a:lnTo>
                        <a:pt x="35" y="129"/>
                      </a:lnTo>
                      <a:lnTo>
                        <a:pt x="27" y="159"/>
                      </a:lnTo>
                      <a:lnTo>
                        <a:pt x="19" y="191"/>
                      </a:lnTo>
                      <a:lnTo>
                        <a:pt x="13" y="225"/>
                      </a:lnTo>
                      <a:lnTo>
                        <a:pt x="9" y="261"/>
                      </a:lnTo>
                      <a:lnTo>
                        <a:pt x="5" y="299"/>
                      </a:lnTo>
                      <a:lnTo>
                        <a:pt x="1" y="339"/>
                      </a:lnTo>
                      <a:lnTo>
                        <a:pt x="0" y="423"/>
                      </a:lnTo>
                      <a:lnTo>
                        <a:pt x="1" y="506"/>
                      </a:lnTo>
                      <a:lnTo>
                        <a:pt x="5" y="546"/>
                      </a:lnTo>
                      <a:lnTo>
                        <a:pt x="9" y="584"/>
                      </a:lnTo>
                      <a:lnTo>
                        <a:pt x="13" y="620"/>
                      </a:lnTo>
                      <a:lnTo>
                        <a:pt x="19" y="654"/>
                      </a:lnTo>
                      <a:lnTo>
                        <a:pt x="27" y="686"/>
                      </a:lnTo>
                      <a:lnTo>
                        <a:pt x="35" y="716"/>
                      </a:lnTo>
                      <a:lnTo>
                        <a:pt x="43" y="742"/>
                      </a:lnTo>
                      <a:lnTo>
                        <a:pt x="53" y="766"/>
                      </a:lnTo>
                      <a:lnTo>
                        <a:pt x="61" y="786"/>
                      </a:lnTo>
                      <a:lnTo>
                        <a:pt x="65" y="794"/>
                      </a:lnTo>
                      <a:lnTo>
                        <a:pt x="75" y="811"/>
                      </a:lnTo>
                      <a:lnTo>
                        <a:pt x="87" y="825"/>
                      </a:lnTo>
                      <a:lnTo>
                        <a:pt x="97" y="835"/>
                      </a:lnTo>
                      <a:lnTo>
                        <a:pt x="109" y="841"/>
                      </a:lnTo>
                      <a:lnTo>
                        <a:pt x="115" y="843"/>
                      </a:lnTo>
                      <a:lnTo>
                        <a:pt x="119" y="844"/>
                      </a:lnTo>
                      <a:lnTo>
                        <a:pt x="130" y="845"/>
                      </a:lnTo>
                      <a:lnTo>
                        <a:pt x="368" y="845"/>
                      </a:lnTo>
                      <a:lnTo>
                        <a:pt x="380" y="844"/>
                      </a:lnTo>
                      <a:lnTo>
                        <a:pt x="386" y="843"/>
                      </a:lnTo>
                      <a:lnTo>
                        <a:pt x="390" y="841"/>
                      </a:lnTo>
                      <a:lnTo>
                        <a:pt x="402" y="835"/>
                      </a:lnTo>
                      <a:lnTo>
                        <a:pt x="412" y="825"/>
                      </a:lnTo>
                      <a:lnTo>
                        <a:pt x="424" y="811"/>
                      </a:lnTo>
                      <a:lnTo>
                        <a:pt x="434" y="794"/>
                      </a:lnTo>
                      <a:lnTo>
                        <a:pt x="438" y="786"/>
                      </a:lnTo>
                      <a:lnTo>
                        <a:pt x="448" y="766"/>
                      </a:lnTo>
                      <a:lnTo>
                        <a:pt x="456" y="742"/>
                      </a:lnTo>
                      <a:lnTo>
                        <a:pt x="464" y="716"/>
                      </a:lnTo>
                      <a:lnTo>
                        <a:pt x="472" y="686"/>
                      </a:lnTo>
                      <a:lnTo>
                        <a:pt x="480" y="654"/>
                      </a:lnTo>
                      <a:lnTo>
                        <a:pt x="485" y="620"/>
                      </a:lnTo>
                      <a:lnTo>
                        <a:pt x="489" y="584"/>
                      </a:lnTo>
                      <a:lnTo>
                        <a:pt x="493" y="546"/>
                      </a:lnTo>
                      <a:lnTo>
                        <a:pt x="497" y="506"/>
                      </a:lnTo>
                      <a:lnTo>
                        <a:pt x="499" y="423"/>
                      </a:lnTo>
                      <a:lnTo>
                        <a:pt x="497" y="339"/>
                      </a:lnTo>
                      <a:close/>
                      <a:moveTo>
                        <a:pt x="476" y="423"/>
                      </a:moveTo>
                      <a:lnTo>
                        <a:pt x="474" y="506"/>
                      </a:lnTo>
                      <a:lnTo>
                        <a:pt x="470" y="546"/>
                      </a:lnTo>
                      <a:lnTo>
                        <a:pt x="466" y="584"/>
                      </a:lnTo>
                      <a:lnTo>
                        <a:pt x="462" y="620"/>
                      </a:lnTo>
                      <a:lnTo>
                        <a:pt x="456" y="654"/>
                      </a:lnTo>
                      <a:lnTo>
                        <a:pt x="448" y="686"/>
                      </a:lnTo>
                      <a:lnTo>
                        <a:pt x="440" y="716"/>
                      </a:lnTo>
                      <a:lnTo>
                        <a:pt x="432" y="742"/>
                      </a:lnTo>
                      <a:lnTo>
                        <a:pt x="424" y="766"/>
                      </a:lnTo>
                      <a:lnTo>
                        <a:pt x="414" y="786"/>
                      </a:lnTo>
                      <a:lnTo>
                        <a:pt x="426" y="786"/>
                      </a:lnTo>
                      <a:lnTo>
                        <a:pt x="416" y="781"/>
                      </a:lnTo>
                      <a:lnTo>
                        <a:pt x="406" y="798"/>
                      </a:lnTo>
                      <a:lnTo>
                        <a:pt x="394" y="812"/>
                      </a:lnTo>
                      <a:lnTo>
                        <a:pt x="384" y="822"/>
                      </a:lnTo>
                      <a:lnTo>
                        <a:pt x="372" y="828"/>
                      </a:lnTo>
                      <a:lnTo>
                        <a:pt x="376" y="827"/>
                      </a:lnTo>
                      <a:lnTo>
                        <a:pt x="380" y="835"/>
                      </a:lnTo>
                      <a:lnTo>
                        <a:pt x="380" y="827"/>
                      </a:lnTo>
                      <a:lnTo>
                        <a:pt x="368" y="828"/>
                      </a:lnTo>
                      <a:lnTo>
                        <a:pt x="130" y="828"/>
                      </a:lnTo>
                      <a:lnTo>
                        <a:pt x="119" y="827"/>
                      </a:lnTo>
                      <a:lnTo>
                        <a:pt x="122" y="827"/>
                      </a:lnTo>
                      <a:lnTo>
                        <a:pt x="119" y="835"/>
                      </a:lnTo>
                      <a:lnTo>
                        <a:pt x="126" y="828"/>
                      </a:lnTo>
                      <a:lnTo>
                        <a:pt x="115" y="822"/>
                      </a:lnTo>
                      <a:lnTo>
                        <a:pt x="105" y="812"/>
                      </a:lnTo>
                      <a:lnTo>
                        <a:pt x="93" y="798"/>
                      </a:lnTo>
                      <a:lnTo>
                        <a:pt x="83" y="781"/>
                      </a:lnTo>
                      <a:lnTo>
                        <a:pt x="73" y="786"/>
                      </a:lnTo>
                      <a:lnTo>
                        <a:pt x="85" y="786"/>
                      </a:lnTo>
                      <a:lnTo>
                        <a:pt x="77" y="766"/>
                      </a:lnTo>
                      <a:lnTo>
                        <a:pt x="67" y="742"/>
                      </a:lnTo>
                      <a:lnTo>
                        <a:pt x="59" y="716"/>
                      </a:lnTo>
                      <a:lnTo>
                        <a:pt x="51" y="686"/>
                      </a:lnTo>
                      <a:lnTo>
                        <a:pt x="43" y="654"/>
                      </a:lnTo>
                      <a:lnTo>
                        <a:pt x="37" y="620"/>
                      </a:lnTo>
                      <a:lnTo>
                        <a:pt x="33" y="584"/>
                      </a:lnTo>
                      <a:lnTo>
                        <a:pt x="29" y="546"/>
                      </a:lnTo>
                      <a:lnTo>
                        <a:pt x="25" y="506"/>
                      </a:lnTo>
                      <a:lnTo>
                        <a:pt x="23" y="423"/>
                      </a:lnTo>
                      <a:lnTo>
                        <a:pt x="25" y="339"/>
                      </a:lnTo>
                      <a:lnTo>
                        <a:pt x="29" y="299"/>
                      </a:lnTo>
                      <a:lnTo>
                        <a:pt x="33" y="261"/>
                      </a:lnTo>
                      <a:lnTo>
                        <a:pt x="37" y="225"/>
                      </a:lnTo>
                      <a:lnTo>
                        <a:pt x="43" y="191"/>
                      </a:lnTo>
                      <a:lnTo>
                        <a:pt x="51" y="159"/>
                      </a:lnTo>
                      <a:lnTo>
                        <a:pt x="59" y="129"/>
                      </a:lnTo>
                      <a:lnTo>
                        <a:pt x="67" y="103"/>
                      </a:lnTo>
                      <a:lnTo>
                        <a:pt x="77" y="79"/>
                      </a:lnTo>
                      <a:lnTo>
                        <a:pt x="85" y="59"/>
                      </a:lnTo>
                      <a:lnTo>
                        <a:pt x="73" y="59"/>
                      </a:lnTo>
                      <a:lnTo>
                        <a:pt x="83" y="64"/>
                      </a:lnTo>
                      <a:lnTo>
                        <a:pt x="93" y="47"/>
                      </a:lnTo>
                      <a:lnTo>
                        <a:pt x="105" y="33"/>
                      </a:lnTo>
                      <a:lnTo>
                        <a:pt x="115" y="23"/>
                      </a:lnTo>
                      <a:lnTo>
                        <a:pt x="126" y="17"/>
                      </a:lnTo>
                      <a:lnTo>
                        <a:pt x="122" y="18"/>
                      </a:lnTo>
                      <a:lnTo>
                        <a:pt x="119" y="11"/>
                      </a:lnTo>
                      <a:lnTo>
                        <a:pt x="119" y="20"/>
                      </a:lnTo>
                      <a:lnTo>
                        <a:pt x="130" y="17"/>
                      </a:lnTo>
                      <a:lnTo>
                        <a:pt x="368" y="17"/>
                      </a:lnTo>
                      <a:lnTo>
                        <a:pt x="380" y="20"/>
                      </a:lnTo>
                      <a:lnTo>
                        <a:pt x="376" y="18"/>
                      </a:lnTo>
                      <a:lnTo>
                        <a:pt x="380" y="11"/>
                      </a:lnTo>
                      <a:lnTo>
                        <a:pt x="372" y="17"/>
                      </a:lnTo>
                      <a:lnTo>
                        <a:pt x="384" y="23"/>
                      </a:lnTo>
                      <a:lnTo>
                        <a:pt x="394" y="33"/>
                      </a:lnTo>
                      <a:lnTo>
                        <a:pt x="406" y="47"/>
                      </a:lnTo>
                      <a:lnTo>
                        <a:pt x="416" y="64"/>
                      </a:lnTo>
                      <a:lnTo>
                        <a:pt x="426" y="59"/>
                      </a:lnTo>
                      <a:lnTo>
                        <a:pt x="414" y="59"/>
                      </a:lnTo>
                      <a:lnTo>
                        <a:pt x="424" y="79"/>
                      </a:lnTo>
                      <a:lnTo>
                        <a:pt x="432" y="103"/>
                      </a:lnTo>
                      <a:lnTo>
                        <a:pt x="440" y="129"/>
                      </a:lnTo>
                      <a:lnTo>
                        <a:pt x="448" y="159"/>
                      </a:lnTo>
                      <a:lnTo>
                        <a:pt x="456" y="191"/>
                      </a:lnTo>
                      <a:lnTo>
                        <a:pt x="462" y="225"/>
                      </a:lnTo>
                      <a:lnTo>
                        <a:pt x="466" y="261"/>
                      </a:lnTo>
                      <a:lnTo>
                        <a:pt x="470" y="299"/>
                      </a:lnTo>
                      <a:lnTo>
                        <a:pt x="474" y="339"/>
                      </a:lnTo>
                      <a:lnTo>
                        <a:pt x="476" y="423"/>
                      </a:lnTo>
                      <a:close/>
                    </a:path>
                  </a:pathLst>
                </a:custGeom>
                <a:solidFill>
                  <a:srgbClr val="000000"/>
                </a:solidFill>
                <a:ln w="9525">
                  <a:noFill/>
                  <a:round/>
                  <a:headEnd/>
                  <a:tailEnd/>
                </a:ln>
              </p:spPr>
              <p:txBody>
                <a:bodyPr/>
                <a:lstStyle/>
                <a:p>
                  <a:endParaRPr lang="zh-TW" altLang="en-US" sz="1350"/>
                </a:p>
              </p:txBody>
            </p:sp>
            <p:sp>
              <p:nvSpPr>
                <p:cNvPr id="62" name="Freeform 26">
                  <a:extLst>
                    <a:ext uri="{FF2B5EF4-FFF2-40B4-BE49-F238E27FC236}">
                      <a16:creationId xmlns:a16="http://schemas.microsoft.com/office/drawing/2014/main" id="{74ADA15C-5057-4420-AD50-BA78E7E366EE}"/>
                    </a:ext>
                  </a:extLst>
                </p:cNvPr>
                <p:cNvSpPr>
                  <a:spLocks/>
                </p:cNvSpPr>
                <p:nvPr/>
              </p:nvSpPr>
              <p:spPr bwMode="auto">
                <a:xfrm>
                  <a:off x="730" y="3122"/>
                  <a:ext cx="66" cy="423"/>
                </a:xfrm>
                <a:custGeom>
                  <a:avLst/>
                  <a:gdLst>
                    <a:gd name="T0" fmla="*/ 66 w 130"/>
                    <a:gd name="T1" fmla="*/ 0 h 845"/>
                    <a:gd name="T2" fmla="*/ 58 w 130"/>
                    <a:gd name="T3" fmla="*/ 2 h 845"/>
                    <a:gd name="T4" fmla="*/ 49 w 130"/>
                    <a:gd name="T5" fmla="*/ 5 h 845"/>
                    <a:gd name="T6" fmla="*/ 38 w 130"/>
                    <a:gd name="T7" fmla="*/ 17 h 845"/>
                    <a:gd name="T8" fmla="*/ 31 w 130"/>
                    <a:gd name="T9" fmla="*/ 30 h 845"/>
                    <a:gd name="T10" fmla="*/ 22 w 130"/>
                    <a:gd name="T11" fmla="*/ 52 h 845"/>
                    <a:gd name="T12" fmla="*/ 14 w 130"/>
                    <a:gd name="T13" fmla="*/ 80 h 845"/>
                    <a:gd name="T14" fmla="*/ 7 w 130"/>
                    <a:gd name="T15" fmla="*/ 113 h 845"/>
                    <a:gd name="T16" fmla="*/ 3 w 130"/>
                    <a:gd name="T17" fmla="*/ 150 h 845"/>
                    <a:gd name="T18" fmla="*/ 0 w 130"/>
                    <a:gd name="T19" fmla="*/ 212 h 845"/>
                    <a:gd name="T20" fmla="*/ 3 w 130"/>
                    <a:gd name="T21" fmla="*/ 273 h 845"/>
                    <a:gd name="T22" fmla="*/ 7 w 130"/>
                    <a:gd name="T23" fmla="*/ 310 h 845"/>
                    <a:gd name="T24" fmla="*/ 14 w 130"/>
                    <a:gd name="T25" fmla="*/ 343 h 845"/>
                    <a:gd name="T26" fmla="*/ 22 w 130"/>
                    <a:gd name="T27" fmla="*/ 371 h 845"/>
                    <a:gd name="T28" fmla="*/ 31 w 130"/>
                    <a:gd name="T29" fmla="*/ 393 h 845"/>
                    <a:gd name="T30" fmla="*/ 38 w 130"/>
                    <a:gd name="T31" fmla="*/ 406 h 845"/>
                    <a:gd name="T32" fmla="*/ 49 w 130"/>
                    <a:gd name="T33" fmla="*/ 418 h 845"/>
                    <a:gd name="T34" fmla="*/ 58 w 130"/>
                    <a:gd name="T35" fmla="*/ 422 h 845"/>
                    <a:gd name="T36" fmla="*/ 66 w 130"/>
                    <a:gd name="T37" fmla="*/ 423 h 845"/>
                    <a:gd name="T38" fmla="*/ 60 w 130"/>
                    <a:gd name="T39" fmla="*/ 414 h 845"/>
                    <a:gd name="T40" fmla="*/ 60 w 130"/>
                    <a:gd name="T41" fmla="*/ 418 h 845"/>
                    <a:gd name="T42" fmla="*/ 58 w 130"/>
                    <a:gd name="T43" fmla="*/ 411 h 845"/>
                    <a:gd name="T44" fmla="*/ 47 w 130"/>
                    <a:gd name="T45" fmla="*/ 399 h 845"/>
                    <a:gd name="T46" fmla="*/ 37 w 130"/>
                    <a:gd name="T47" fmla="*/ 393 h 845"/>
                    <a:gd name="T48" fmla="*/ 39 w 130"/>
                    <a:gd name="T49" fmla="*/ 383 h 845"/>
                    <a:gd name="T50" fmla="*/ 30 w 130"/>
                    <a:gd name="T51" fmla="*/ 358 h 845"/>
                    <a:gd name="T52" fmla="*/ 22 w 130"/>
                    <a:gd name="T53" fmla="*/ 327 h 845"/>
                    <a:gd name="T54" fmla="*/ 17 w 130"/>
                    <a:gd name="T55" fmla="*/ 292 h 845"/>
                    <a:gd name="T56" fmla="*/ 13 w 130"/>
                    <a:gd name="T57" fmla="*/ 253 h 845"/>
                    <a:gd name="T58" fmla="*/ 13 w 130"/>
                    <a:gd name="T59" fmla="*/ 170 h 845"/>
                    <a:gd name="T60" fmla="*/ 17 w 130"/>
                    <a:gd name="T61" fmla="*/ 131 h 845"/>
                    <a:gd name="T62" fmla="*/ 22 w 130"/>
                    <a:gd name="T63" fmla="*/ 96 h 845"/>
                    <a:gd name="T64" fmla="*/ 30 w 130"/>
                    <a:gd name="T65" fmla="*/ 65 h 845"/>
                    <a:gd name="T66" fmla="*/ 39 w 130"/>
                    <a:gd name="T67" fmla="*/ 40 h 845"/>
                    <a:gd name="T68" fmla="*/ 37 w 130"/>
                    <a:gd name="T69" fmla="*/ 30 h 845"/>
                    <a:gd name="T70" fmla="*/ 47 w 130"/>
                    <a:gd name="T71" fmla="*/ 24 h 845"/>
                    <a:gd name="T72" fmla="*/ 58 w 130"/>
                    <a:gd name="T73" fmla="*/ 12 h 845"/>
                    <a:gd name="T74" fmla="*/ 62 w 130"/>
                    <a:gd name="T75" fmla="*/ 9 h 845"/>
                    <a:gd name="T76" fmla="*/ 60 w 130"/>
                    <a:gd name="T77" fmla="*/ 10 h 8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0"/>
                    <a:gd name="T118" fmla="*/ 0 h 845"/>
                    <a:gd name="T119" fmla="*/ 130 w 130"/>
                    <a:gd name="T120" fmla="*/ 845 h 84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0" h="845">
                      <a:moveTo>
                        <a:pt x="130" y="17"/>
                      </a:moveTo>
                      <a:lnTo>
                        <a:pt x="130" y="0"/>
                      </a:lnTo>
                      <a:lnTo>
                        <a:pt x="119" y="3"/>
                      </a:lnTo>
                      <a:lnTo>
                        <a:pt x="115" y="3"/>
                      </a:lnTo>
                      <a:lnTo>
                        <a:pt x="109" y="4"/>
                      </a:lnTo>
                      <a:lnTo>
                        <a:pt x="97" y="10"/>
                      </a:lnTo>
                      <a:lnTo>
                        <a:pt x="87" y="20"/>
                      </a:lnTo>
                      <a:lnTo>
                        <a:pt x="75" y="34"/>
                      </a:lnTo>
                      <a:lnTo>
                        <a:pt x="65" y="51"/>
                      </a:lnTo>
                      <a:lnTo>
                        <a:pt x="61" y="59"/>
                      </a:lnTo>
                      <a:lnTo>
                        <a:pt x="53" y="79"/>
                      </a:lnTo>
                      <a:lnTo>
                        <a:pt x="43" y="103"/>
                      </a:lnTo>
                      <a:lnTo>
                        <a:pt x="35" y="129"/>
                      </a:lnTo>
                      <a:lnTo>
                        <a:pt x="27" y="159"/>
                      </a:lnTo>
                      <a:lnTo>
                        <a:pt x="19" y="191"/>
                      </a:lnTo>
                      <a:lnTo>
                        <a:pt x="13" y="225"/>
                      </a:lnTo>
                      <a:lnTo>
                        <a:pt x="9" y="261"/>
                      </a:lnTo>
                      <a:lnTo>
                        <a:pt x="5" y="299"/>
                      </a:lnTo>
                      <a:lnTo>
                        <a:pt x="2" y="339"/>
                      </a:lnTo>
                      <a:lnTo>
                        <a:pt x="0" y="423"/>
                      </a:lnTo>
                      <a:lnTo>
                        <a:pt x="2" y="506"/>
                      </a:lnTo>
                      <a:lnTo>
                        <a:pt x="5" y="546"/>
                      </a:lnTo>
                      <a:lnTo>
                        <a:pt x="9" y="584"/>
                      </a:lnTo>
                      <a:lnTo>
                        <a:pt x="13" y="620"/>
                      </a:lnTo>
                      <a:lnTo>
                        <a:pt x="19" y="654"/>
                      </a:lnTo>
                      <a:lnTo>
                        <a:pt x="27" y="686"/>
                      </a:lnTo>
                      <a:lnTo>
                        <a:pt x="35" y="716"/>
                      </a:lnTo>
                      <a:lnTo>
                        <a:pt x="43" y="742"/>
                      </a:lnTo>
                      <a:lnTo>
                        <a:pt x="53" y="766"/>
                      </a:lnTo>
                      <a:lnTo>
                        <a:pt x="61" y="786"/>
                      </a:lnTo>
                      <a:lnTo>
                        <a:pt x="65" y="794"/>
                      </a:lnTo>
                      <a:lnTo>
                        <a:pt x="75" y="811"/>
                      </a:lnTo>
                      <a:lnTo>
                        <a:pt x="87" y="825"/>
                      </a:lnTo>
                      <a:lnTo>
                        <a:pt x="97" y="835"/>
                      </a:lnTo>
                      <a:lnTo>
                        <a:pt x="109" y="841"/>
                      </a:lnTo>
                      <a:lnTo>
                        <a:pt x="115" y="843"/>
                      </a:lnTo>
                      <a:lnTo>
                        <a:pt x="119" y="844"/>
                      </a:lnTo>
                      <a:lnTo>
                        <a:pt x="130" y="845"/>
                      </a:lnTo>
                      <a:lnTo>
                        <a:pt x="130" y="828"/>
                      </a:lnTo>
                      <a:lnTo>
                        <a:pt x="119" y="827"/>
                      </a:lnTo>
                      <a:lnTo>
                        <a:pt x="123" y="827"/>
                      </a:lnTo>
                      <a:lnTo>
                        <a:pt x="119" y="835"/>
                      </a:lnTo>
                      <a:lnTo>
                        <a:pt x="126" y="828"/>
                      </a:lnTo>
                      <a:lnTo>
                        <a:pt x="115" y="822"/>
                      </a:lnTo>
                      <a:lnTo>
                        <a:pt x="105" y="812"/>
                      </a:lnTo>
                      <a:lnTo>
                        <a:pt x="93" y="798"/>
                      </a:lnTo>
                      <a:lnTo>
                        <a:pt x="83" y="781"/>
                      </a:lnTo>
                      <a:lnTo>
                        <a:pt x="73" y="786"/>
                      </a:lnTo>
                      <a:lnTo>
                        <a:pt x="85" y="786"/>
                      </a:lnTo>
                      <a:lnTo>
                        <a:pt x="77" y="766"/>
                      </a:lnTo>
                      <a:lnTo>
                        <a:pt x="67" y="742"/>
                      </a:lnTo>
                      <a:lnTo>
                        <a:pt x="59" y="716"/>
                      </a:lnTo>
                      <a:lnTo>
                        <a:pt x="51" y="686"/>
                      </a:lnTo>
                      <a:lnTo>
                        <a:pt x="43" y="654"/>
                      </a:lnTo>
                      <a:lnTo>
                        <a:pt x="37" y="620"/>
                      </a:lnTo>
                      <a:lnTo>
                        <a:pt x="33" y="584"/>
                      </a:lnTo>
                      <a:lnTo>
                        <a:pt x="29" y="546"/>
                      </a:lnTo>
                      <a:lnTo>
                        <a:pt x="25" y="506"/>
                      </a:lnTo>
                      <a:lnTo>
                        <a:pt x="23" y="423"/>
                      </a:lnTo>
                      <a:lnTo>
                        <a:pt x="25" y="339"/>
                      </a:lnTo>
                      <a:lnTo>
                        <a:pt x="29" y="299"/>
                      </a:lnTo>
                      <a:lnTo>
                        <a:pt x="33" y="261"/>
                      </a:lnTo>
                      <a:lnTo>
                        <a:pt x="37" y="225"/>
                      </a:lnTo>
                      <a:lnTo>
                        <a:pt x="43" y="191"/>
                      </a:lnTo>
                      <a:lnTo>
                        <a:pt x="51" y="159"/>
                      </a:lnTo>
                      <a:lnTo>
                        <a:pt x="59" y="129"/>
                      </a:lnTo>
                      <a:lnTo>
                        <a:pt x="67" y="103"/>
                      </a:lnTo>
                      <a:lnTo>
                        <a:pt x="77" y="79"/>
                      </a:lnTo>
                      <a:lnTo>
                        <a:pt x="85" y="59"/>
                      </a:lnTo>
                      <a:lnTo>
                        <a:pt x="73" y="59"/>
                      </a:lnTo>
                      <a:lnTo>
                        <a:pt x="83" y="64"/>
                      </a:lnTo>
                      <a:lnTo>
                        <a:pt x="93" y="47"/>
                      </a:lnTo>
                      <a:lnTo>
                        <a:pt x="105" y="33"/>
                      </a:lnTo>
                      <a:lnTo>
                        <a:pt x="115" y="23"/>
                      </a:lnTo>
                      <a:lnTo>
                        <a:pt x="126" y="17"/>
                      </a:lnTo>
                      <a:lnTo>
                        <a:pt x="123" y="18"/>
                      </a:lnTo>
                      <a:lnTo>
                        <a:pt x="119" y="11"/>
                      </a:lnTo>
                      <a:lnTo>
                        <a:pt x="119" y="20"/>
                      </a:lnTo>
                      <a:lnTo>
                        <a:pt x="130" y="17"/>
                      </a:lnTo>
                      <a:close/>
                    </a:path>
                  </a:pathLst>
                </a:custGeom>
                <a:solidFill>
                  <a:srgbClr val="000000"/>
                </a:solidFill>
                <a:ln w="9525">
                  <a:noFill/>
                  <a:round/>
                  <a:headEnd/>
                  <a:tailEnd/>
                </a:ln>
              </p:spPr>
              <p:txBody>
                <a:bodyPr/>
                <a:lstStyle/>
                <a:p>
                  <a:endParaRPr lang="zh-TW" altLang="en-US" sz="1350"/>
                </a:p>
              </p:txBody>
            </p:sp>
          </p:grpSp>
        </p:grpSp>
        <p:sp>
          <p:nvSpPr>
            <p:cNvPr id="19" name="Freeform 27">
              <a:extLst>
                <a:ext uri="{FF2B5EF4-FFF2-40B4-BE49-F238E27FC236}">
                  <a16:creationId xmlns:a16="http://schemas.microsoft.com/office/drawing/2014/main" id="{3F2669A2-D6FA-428A-BAA7-CE02C6C479B4}"/>
                </a:ext>
              </a:extLst>
            </p:cNvPr>
            <p:cNvSpPr>
              <a:spLocks/>
            </p:cNvSpPr>
            <p:nvPr/>
          </p:nvSpPr>
          <p:spPr bwMode="auto">
            <a:xfrm>
              <a:off x="2468" y="2551"/>
              <a:ext cx="2395" cy="1148"/>
            </a:xfrm>
            <a:custGeom>
              <a:avLst/>
              <a:gdLst>
                <a:gd name="T0" fmla="*/ 0 w 4767"/>
                <a:gd name="T1" fmla="*/ 1132 h 1051"/>
                <a:gd name="T2" fmla="*/ 3 w 4767"/>
                <a:gd name="T3" fmla="*/ 1148 h 1051"/>
                <a:gd name="T4" fmla="*/ 2395 w 4767"/>
                <a:gd name="T5" fmla="*/ 17 h 1051"/>
                <a:gd name="T6" fmla="*/ 2392 w 4767"/>
                <a:gd name="T7" fmla="*/ 0 h 1051"/>
                <a:gd name="T8" fmla="*/ 0 w 4767"/>
                <a:gd name="T9" fmla="*/ 1132 h 1051"/>
                <a:gd name="T10" fmla="*/ 0 60000 65536"/>
                <a:gd name="T11" fmla="*/ 0 60000 65536"/>
                <a:gd name="T12" fmla="*/ 0 60000 65536"/>
                <a:gd name="T13" fmla="*/ 0 60000 65536"/>
                <a:gd name="T14" fmla="*/ 0 60000 65536"/>
                <a:gd name="T15" fmla="*/ 0 w 4767"/>
                <a:gd name="T16" fmla="*/ 0 h 1051"/>
                <a:gd name="T17" fmla="*/ 4767 w 4767"/>
                <a:gd name="T18" fmla="*/ 1051 h 1051"/>
              </a:gdLst>
              <a:ahLst/>
              <a:cxnLst>
                <a:cxn ang="T10">
                  <a:pos x="T0" y="T1"/>
                </a:cxn>
                <a:cxn ang="T11">
                  <a:pos x="T2" y="T3"/>
                </a:cxn>
                <a:cxn ang="T12">
                  <a:pos x="T4" y="T5"/>
                </a:cxn>
                <a:cxn ang="T13">
                  <a:pos x="T6" y="T7"/>
                </a:cxn>
                <a:cxn ang="T14">
                  <a:pos x="T8" y="T9"/>
                </a:cxn>
              </a:cxnLst>
              <a:rect l="T15" t="T16" r="T17" b="T18"/>
              <a:pathLst>
                <a:path w="4767" h="1051">
                  <a:moveTo>
                    <a:pt x="0" y="1036"/>
                  </a:moveTo>
                  <a:lnTo>
                    <a:pt x="6" y="1051"/>
                  </a:lnTo>
                  <a:lnTo>
                    <a:pt x="4767" y="16"/>
                  </a:lnTo>
                  <a:lnTo>
                    <a:pt x="4761" y="0"/>
                  </a:lnTo>
                  <a:lnTo>
                    <a:pt x="0" y="1036"/>
                  </a:lnTo>
                  <a:close/>
                </a:path>
              </a:pathLst>
            </a:custGeom>
            <a:solidFill>
              <a:srgbClr val="FF3300"/>
            </a:solidFill>
            <a:ln w="9525">
              <a:noFill/>
              <a:round/>
              <a:headEnd/>
              <a:tailEnd/>
            </a:ln>
          </p:spPr>
          <p:txBody>
            <a:bodyPr/>
            <a:lstStyle/>
            <a:p>
              <a:endParaRPr lang="zh-TW" altLang="en-US" sz="1350"/>
            </a:p>
          </p:txBody>
        </p:sp>
        <p:sp>
          <p:nvSpPr>
            <p:cNvPr id="20" name="Freeform 28">
              <a:extLst>
                <a:ext uri="{FF2B5EF4-FFF2-40B4-BE49-F238E27FC236}">
                  <a16:creationId xmlns:a16="http://schemas.microsoft.com/office/drawing/2014/main" id="{5A3E1A91-0493-40CF-8242-3A72DB52E92B}"/>
                </a:ext>
              </a:extLst>
            </p:cNvPr>
            <p:cNvSpPr>
              <a:spLocks/>
            </p:cNvSpPr>
            <p:nvPr/>
          </p:nvSpPr>
          <p:spPr bwMode="auto">
            <a:xfrm>
              <a:off x="2393" y="1389"/>
              <a:ext cx="711" cy="2254"/>
            </a:xfrm>
            <a:custGeom>
              <a:avLst/>
              <a:gdLst>
                <a:gd name="T0" fmla="*/ 0 w 689"/>
                <a:gd name="T1" fmla="*/ 2252 h 3179"/>
                <a:gd name="T2" fmla="*/ 23 w 689"/>
                <a:gd name="T3" fmla="*/ 2254 h 3179"/>
                <a:gd name="T4" fmla="*/ 711 w 689"/>
                <a:gd name="T5" fmla="*/ 2 h 3179"/>
                <a:gd name="T6" fmla="*/ 688 w 689"/>
                <a:gd name="T7" fmla="*/ 0 h 3179"/>
                <a:gd name="T8" fmla="*/ 0 w 689"/>
                <a:gd name="T9" fmla="*/ 2252 h 3179"/>
                <a:gd name="T10" fmla="*/ 0 60000 65536"/>
                <a:gd name="T11" fmla="*/ 0 60000 65536"/>
                <a:gd name="T12" fmla="*/ 0 60000 65536"/>
                <a:gd name="T13" fmla="*/ 0 60000 65536"/>
                <a:gd name="T14" fmla="*/ 0 60000 65536"/>
                <a:gd name="T15" fmla="*/ 0 w 689"/>
                <a:gd name="T16" fmla="*/ 0 h 3179"/>
                <a:gd name="T17" fmla="*/ 689 w 689"/>
                <a:gd name="T18" fmla="*/ 3179 h 3179"/>
              </a:gdLst>
              <a:ahLst/>
              <a:cxnLst>
                <a:cxn ang="T10">
                  <a:pos x="T0" y="T1"/>
                </a:cxn>
                <a:cxn ang="T11">
                  <a:pos x="T2" y="T3"/>
                </a:cxn>
                <a:cxn ang="T12">
                  <a:pos x="T4" y="T5"/>
                </a:cxn>
                <a:cxn ang="T13">
                  <a:pos x="T6" y="T7"/>
                </a:cxn>
                <a:cxn ang="T14">
                  <a:pos x="T8" y="T9"/>
                </a:cxn>
              </a:cxnLst>
              <a:rect l="T15" t="T16" r="T17" b="T18"/>
              <a:pathLst>
                <a:path w="689" h="3179">
                  <a:moveTo>
                    <a:pt x="0" y="3176"/>
                  </a:moveTo>
                  <a:lnTo>
                    <a:pt x="22" y="3179"/>
                  </a:lnTo>
                  <a:lnTo>
                    <a:pt x="689" y="3"/>
                  </a:lnTo>
                  <a:lnTo>
                    <a:pt x="667" y="0"/>
                  </a:lnTo>
                  <a:lnTo>
                    <a:pt x="0" y="3176"/>
                  </a:lnTo>
                  <a:close/>
                </a:path>
              </a:pathLst>
            </a:custGeom>
            <a:solidFill>
              <a:srgbClr val="FF3300"/>
            </a:solidFill>
            <a:ln w="9525">
              <a:noFill/>
              <a:round/>
              <a:headEnd/>
              <a:tailEnd/>
            </a:ln>
          </p:spPr>
          <p:txBody>
            <a:bodyPr/>
            <a:lstStyle/>
            <a:p>
              <a:endParaRPr lang="zh-TW" altLang="en-US" sz="1350"/>
            </a:p>
          </p:txBody>
        </p:sp>
        <p:grpSp>
          <p:nvGrpSpPr>
            <p:cNvPr id="21" name="Group 29">
              <a:extLst>
                <a:ext uri="{FF2B5EF4-FFF2-40B4-BE49-F238E27FC236}">
                  <a16:creationId xmlns:a16="http://schemas.microsoft.com/office/drawing/2014/main" id="{F3A78700-5466-4222-8851-DFC65F3A517D}"/>
                </a:ext>
              </a:extLst>
            </p:cNvPr>
            <p:cNvGrpSpPr>
              <a:grpSpLocks/>
            </p:cNvGrpSpPr>
            <p:nvPr/>
          </p:nvGrpSpPr>
          <p:grpSpPr bwMode="auto">
            <a:xfrm>
              <a:off x="5313" y="3431"/>
              <a:ext cx="447" cy="586"/>
              <a:chOff x="3481" y="3191"/>
              <a:chExt cx="542" cy="754"/>
            </a:xfrm>
          </p:grpSpPr>
          <p:sp>
            <p:nvSpPr>
              <p:cNvPr id="41" name="Freeform 30">
                <a:extLst>
                  <a:ext uri="{FF2B5EF4-FFF2-40B4-BE49-F238E27FC236}">
                    <a16:creationId xmlns:a16="http://schemas.microsoft.com/office/drawing/2014/main" id="{FC9ACD4D-694F-4A6E-BCF6-EEB4CDA0E76C}"/>
                  </a:ext>
                </a:extLst>
              </p:cNvPr>
              <p:cNvSpPr>
                <a:spLocks/>
              </p:cNvSpPr>
              <p:nvPr/>
            </p:nvSpPr>
            <p:spPr bwMode="auto">
              <a:xfrm>
                <a:off x="3481" y="3472"/>
                <a:ext cx="142" cy="207"/>
              </a:xfrm>
              <a:custGeom>
                <a:avLst/>
                <a:gdLst>
                  <a:gd name="T0" fmla="*/ 142 w 286"/>
                  <a:gd name="T1" fmla="*/ 104 h 414"/>
                  <a:gd name="T2" fmla="*/ 0 w 286"/>
                  <a:gd name="T3" fmla="*/ 0 h 414"/>
                  <a:gd name="T4" fmla="*/ 0 w 286"/>
                  <a:gd name="T5" fmla="*/ 138 h 414"/>
                  <a:gd name="T6" fmla="*/ 0 w 286"/>
                  <a:gd name="T7" fmla="*/ 207 h 414"/>
                  <a:gd name="T8" fmla="*/ 142 w 286"/>
                  <a:gd name="T9" fmla="*/ 207 h 414"/>
                  <a:gd name="T10" fmla="*/ 142 w 286"/>
                  <a:gd name="T11" fmla="*/ 104 h 414"/>
                  <a:gd name="T12" fmla="*/ 0 60000 65536"/>
                  <a:gd name="T13" fmla="*/ 0 60000 65536"/>
                  <a:gd name="T14" fmla="*/ 0 60000 65536"/>
                  <a:gd name="T15" fmla="*/ 0 60000 65536"/>
                  <a:gd name="T16" fmla="*/ 0 60000 65536"/>
                  <a:gd name="T17" fmla="*/ 0 60000 65536"/>
                  <a:gd name="T18" fmla="*/ 0 w 286"/>
                  <a:gd name="T19" fmla="*/ 0 h 414"/>
                  <a:gd name="T20" fmla="*/ 286 w 286"/>
                  <a:gd name="T21" fmla="*/ 414 h 414"/>
                </a:gdLst>
                <a:ahLst/>
                <a:cxnLst>
                  <a:cxn ang="T12">
                    <a:pos x="T0" y="T1"/>
                  </a:cxn>
                  <a:cxn ang="T13">
                    <a:pos x="T2" y="T3"/>
                  </a:cxn>
                  <a:cxn ang="T14">
                    <a:pos x="T4" y="T5"/>
                  </a:cxn>
                  <a:cxn ang="T15">
                    <a:pos x="T6" y="T7"/>
                  </a:cxn>
                  <a:cxn ang="T16">
                    <a:pos x="T8" y="T9"/>
                  </a:cxn>
                  <a:cxn ang="T17">
                    <a:pos x="T10" y="T11"/>
                  </a:cxn>
                </a:cxnLst>
                <a:rect l="T18" t="T19" r="T20" b="T21"/>
                <a:pathLst>
                  <a:path w="286" h="414">
                    <a:moveTo>
                      <a:pt x="286" y="207"/>
                    </a:moveTo>
                    <a:lnTo>
                      <a:pt x="0" y="0"/>
                    </a:lnTo>
                    <a:lnTo>
                      <a:pt x="0" y="276"/>
                    </a:lnTo>
                    <a:lnTo>
                      <a:pt x="0" y="414"/>
                    </a:lnTo>
                    <a:lnTo>
                      <a:pt x="286" y="414"/>
                    </a:lnTo>
                    <a:lnTo>
                      <a:pt x="286" y="207"/>
                    </a:lnTo>
                    <a:close/>
                  </a:path>
                </a:pathLst>
              </a:custGeom>
              <a:solidFill>
                <a:srgbClr val="00CC99"/>
              </a:solidFill>
              <a:ln w="19050">
                <a:solidFill>
                  <a:srgbClr val="000000"/>
                </a:solidFill>
                <a:prstDash val="solid"/>
                <a:round/>
                <a:headEnd/>
                <a:tailEnd/>
              </a:ln>
            </p:spPr>
            <p:txBody>
              <a:bodyPr/>
              <a:lstStyle/>
              <a:p>
                <a:endParaRPr lang="zh-TW" altLang="en-US" sz="1350"/>
              </a:p>
            </p:txBody>
          </p:sp>
          <p:sp>
            <p:nvSpPr>
              <p:cNvPr id="42" name="Freeform 31">
                <a:extLst>
                  <a:ext uri="{FF2B5EF4-FFF2-40B4-BE49-F238E27FC236}">
                    <a16:creationId xmlns:a16="http://schemas.microsoft.com/office/drawing/2014/main" id="{85A17F93-32BA-4622-9BEB-87BD12A90B4D}"/>
                  </a:ext>
                </a:extLst>
              </p:cNvPr>
              <p:cNvSpPr>
                <a:spLocks/>
              </p:cNvSpPr>
              <p:nvPr/>
            </p:nvSpPr>
            <p:spPr bwMode="auto">
              <a:xfrm>
                <a:off x="3481" y="3472"/>
                <a:ext cx="190" cy="104"/>
              </a:xfrm>
              <a:custGeom>
                <a:avLst/>
                <a:gdLst>
                  <a:gd name="T0" fmla="*/ 0 w 381"/>
                  <a:gd name="T1" fmla="*/ 0 h 207"/>
                  <a:gd name="T2" fmla="*/ 190 w 381"/>
                  <a:gd name="T3" fmla="*/ 0 h 207"/>
                  <a:gd name="T4" fmla="*/ 190 w 381"/>
                  <a:gd name="T5" fmla="*/ 35 h 207"/>
                  <a:gd name="T6" fmla="*/ 190 w 381"/>
                  <a:gd name="T7" fmla="*/ 104 h 207"/>
                  <a:gd name="T8" fmla="*/ 143 w 381"/>
                  <a:gd name="T9" fmla="*/ 104 h 207"/>
                  <a:gd name="T10" fmla="*/ 0 w 381"/>
                  <a:gd name="T11" fmla="*/ 0 h 207"/>
                  <a:gd name="T12" fmla="*/ 0 60000 65536"/>
                  <a:gd name="T13" fmla="*/ 0 60000 65536"/>
                  <a:gd name="T14" fmla="*/ 0 60000 65536"/>
                  <a:gd name="T15" fmla="*/ 0 60000 65536"/>
                  <a:gd name="T16" fmla="*/ 0 60000 65536"/>
                  <a:gd name="T17" fmla="*/ 0 60000 65536"/>
                  <a:gd name="T18" fmla="*/ 0 w 381"/>
                  <a:gd name="T19" fmla="*/ 0 h 207"/>
                  <a:gd name="T20" fmla="*/ 381 w 381"/>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381" h="207">
                    <a:moveTo>
                      <a:pt x="0" y="0"/>
                    </a:moveTo>
                    <a:lnTo>
                      <a:pt x="381" y="0"/>
                    </a:lnTo>
                    <a:lnTo>
                      <a:pt x="381" y="69"/>
                    </a:lnTo>
                    <a:lnTo>
                      <a:pt x="381" y="207"/>
                    </a:lnTo>
                    <a:lnTo>
                      <a:pt x="286" y="207"/>
                    </a:lnTo>
                    <a:lnTo>
                      <a:pt x="0" y="0"/>
                    </a:lnTo>
                    <a:close/>
                  </a:path>
                </a:pathLst>
              </a:custGeom>
              <a:solidFill>
                <a:srgbClr val="00CC99"/>
              </a:solidFill>
              <a:ln w="19050">
                <a:solidFill>
                  <a:srgbClr val="000000"/>
                </a:solidFill>
                <a:prstDash val="solid"/>
                <a:round/>
                <a:headEnd/>
                <a:tailEnd/>
              </a:ln>
            </p:spPr>
            <p:txBody>
              <a:bodyPr/>
              <a:lstStyle/>
              <a:p>
                <a:endParaRPr lang="zh-TW" altLang="en-US" sz="1350"/>
              </a:p>
            </p:txBody>
          </p:sp>
          <p:grpSp>
            <p:nvGrpSpPr>
              <p:cNvPr id="43" name="Group 32">
                <a:extLst>
                  <a:ext uri="{FF2B5EF4-FFF2-40B4-BE49-F238E27FC236}">
                    <a16:creationId xmlns:a16="http://schemas.microsoft.com/office/drawing/2014/main" id="{EFD87E3F-9F1D-4AF7-AA6C-9D83221522B2}"/>
                  </a:ext>
                </a:extLst>
              </p:cNvPr>
              <p:cNvGrpSpPr>
                <a:grpSpLocks/>
              </p:cNvGrpSpPr>
              <p:nvPr/>
            </p:nvGrpSpPr>
            <p:grpSpPr bwMode="auto">
              <a:xfrm>
                <a:off x="3583" y="3487"/>
                <a:ext cx="440" cy="458"/>
                <a:chOff x="3583" y="3487"/>
                <a:chExt cx="440" cy="458"/>
              </a:xfrm>
            </p:grpSpPr>
            <p:sp>
              <p:nvSpPr>
                <p:cNvPr id="49" name="Freeform 33">
                  <a:extLst>
                    <a:ext uri="{FF2B5EF4-FFF2-40B4-BE49-F238E27FC236}">
                      <a16:creationId xmlns:a16="http://schemas.microsoft.com/office/drawing/2014/main" id="{46B13090-2DF5-4745-B963-A5CB9F6E0C1E}"/>
                    </a:ext>
                  </a:extLst>
                </p:cNvPr>
                <p:cNvSpPr>
                  <a:spLocks/>
                </p:cNvSpPr>
                <p:nvPr/>
              </p:nvSpPr>
              <p:spPr bwMode="auto">
                <a:xfrm>
                  <a:off x="3589" y="3491"/>
                  <a:ext cx="428" cy="449"/>
                </a:xfrm>
                <a:custGeom>
                  <a:avLst/>
                  <a:gdLst>
                    <a:gd name="T0" fmla="*/ 182 w 857"/>
                    <a:gd name="T1" fmla="*/ 0 h 898"/>
                    <a:gd name="T2" fmla="*/ 428 w 857"/>
                    <a:gd name="T3" fmla="*/ 178 h 898"/>
                    <a:gd name="T4" fmla="*/ 428 w 857"/>
                    <a:gd name="T5" fmla="*/ 449 h 898"/>
                    <a:gd name="T6" fmla="*/ 245 w 857"/>
                    <a:gd name="T7" fmla="*/ 449 h 898"/>
                    <a:gd name="T8" fmla="*/ 0 w 857"/>
                    <a:gd name="T9" fmla="*/ 271 h 898"/>
                    <a:gd name="T10" fmla="*/ 0 w 857"/>
                    <a:gd name="T11" fmla="*/ 0 h 898"/>
                    <a:gd name="T12" fmla="*/ 182 w 857"/>
                    <a:gd name="T13" fmla="*/ 0 h 898"/>
                    <a:gd name="T14" fmla="*/ 0 60000 65536"/>
                    <a:gd name="T15" fmla="*/ 0 60000 65536"/>
                    <a:gd name="T16" fmla="*/ 0 60000 65536"/>
                    <a:gd name="T17" fmla="*/ 0 60000 65536"/>
                    <a:gd name="T18" fmla="*/ 0 60000 65536"/>
                    <a:gd name="T19" fmla="*/ 0 60000 65536"/>
                    <a:gd name="T20" fmla="*/ 0 60000 65536"/>
                    <a:gd name="T21" fmla="*/ 0 w 857"/>
                    <a:gd name="T22" fmla="*/ 0 h 898"/>
                    <a:gd name="T23" fmla="*/ 857 w 857"/>
                    <a:gd name="T24" fmla="*/ 898 h 8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898">
                      <a:moveTo>
                        <a:pt x="365" y="0"/>
                      </a:moveTo>
                      <a:lnTo>
                        <a:pt x="857" y="355"/>
                      </a:lnTo>
                      <a:lnTo>
                        <a:pt x="857" y="898"/>
                      </a:lnTo>
                      <a:lnTo>
                        <a:pt x="490" y="898"/>
                      </a:lnTo>
                      <a:lnTo>
                        <a:pt x="0" y="541"/>
                      </a:lnTo>
                      <a:lnTo>
                        <a:pt x="0" y="0"/>
                      </a:lnTo>
                      <a:lnTo>
                        <a:pt x="365" y="0"/>
                      </a:lnTo>
                      <a:close/>
                    </a:path>
                  </a:pathLst>
                </a:custGeom>
                <a:solidFill>
                  <a:srgbClr val="FFFFFF"/>
                </a:solidFill>
                <a:ln w="9525">
                  <a:noFill/>
                  <a:round/>
                  <a:headEnd/>
                  <a:tailEnd/>
                </a:ln>
              </p:spPr>
              <p:txBody>
                <a:bodyPr/>
                <a:lstStyle/>
                <a:p>
                  <a:endParaRPr lang="zh-TW" altLang="en-US" sz="1350"/>
                </a:p>
              </p:txBody>
            </p:sp>
            <p:sp>
              <p:nvSpPr>
                <p:cNvPr id="50" name="Freeform 34">
                  <a:extLst>
                    <a:ext uri="{FF2B5EF4-FFF2-40B4-BE49-F238E27FC236}">
                      <a16:creationId xmlns:a16="http://schemas.microsoft.com/office/drawing/2014/main" id="{8A8CBE29-5263-439C-BAC5-38CF66C0470C}"/>
                    </a:ext>
                  </a:extLst>
                </p:cNvPr>
                <p:cNvSpPr>
                  <a:spLocks/>
                </p:cNvSpPr>
                <p:nvPr/>
              </p:nvSpPr>
              <p:spPr bwMode="auto">
                <a:xfrm>
                  <a:off x="3589" y="3491"/>
                  <a:ext cx="428" cy="178"/>
                </a:xfrm>
                <a:custGeom>
                  <a:avLst/>
                  <a:gdLst>
                    <a:gd name="T0" fmla="*/ 428 w 857"/>
                    <a:gd name="T1" fmla="*/ 178 h 355"/>
                    <a:gd name="T2" fmla="*/ 245 w 857"/>
                    <a:gd name="T3" fmla="*/ 178 h 355"/>
                    <a:gd name="T4" fmla="*/ 0 w 857"/>
                    <a:gd name="T5" fmla="*/ 0 h 355"/>
                    <a:gd name="T6" fmla="*/ 182 w 857"/>
                    <a:gd name="T7" fmla="*/ 0 h 355"/>
                    <a:gd name="T8" fmla="*/ 428 w 857"/>
                    <a:gd name="T9" fmla="*/ 178 h 355"/>
                    <a:gd name="T10" fmla="*/ 0 60000 65536"/>
                    <a:gd name="T11" fmla="*/ 0 60000 65536"/>
                    <a:gd name="T12" fmla="*/ 0 60000 65536"/>
                    <a:gd name="T13" fmla="*/ 0 60000 65536"/>
                    <a:gd name="T14" fmla="*/ 0 60000 65536"/>
                    <a:gd name="T15" fmla="*/ 0 w 857"/>
                    <a:gd name="T16" fmla="*/ 0 h 355"/>
                    <a:gd name="T17" fmla="*/ 857 w 857"/>
                    <a:gd name="T18" fmla="*/ 355 h 355"/>
                  </a:gdLst>
                  <a:ahLst/>
                  <a:cxnLst>
                    <a:cxn ang="T10">
                      <a:pos x="T0" y="T1"/>
                    </a:cxn>
                    <a:cxn ang="T11">
                      <a:pos x="T2" y="T3"/>
                    </a:cxn>
                    <a:cxn ang="T12">
                      <a:pos x="T4" y="T5"/>
                    </a:cxn>
                    <a:cxn ang="T13">
                      <a:pos x="T6" y="T7"/>
                    </a:cxn>
                    <a:cxn ang="T14">
                      <a:pos x="T8" y="T9"/>
                    </a:cxn>
                  </a:cxnLst>
                  <a:rect l="T15" t="T16" r="T17" b="T18"/>
                  <a:pathLst>
                    <a:path w="857" h="355">
                      <a:moveTo>
                        <a:pt x="857" y="355"/>
                      </a:moveTo>
                      <a:lnTo>
                        <a:pt x="490" y="355"/>
                      </a:lnTo>
                      <a:lnTo>
                        <a:pt x="0" y="0"/>
                      </a:lnTo>
                      <a:lnTo>
                        <a:pt x="365" y="0"/>
                      </a:lnTo>
                      <a:lnTo>
                        <a:pt x="857" y="355"/>
                      </a:lnTo>
                      <a:close/>
                    </a:path>
                  </a:pathLst>
                </a:custGeom>
                <a:solidFill>
                  <a:srgbClr val="FFFFFF"/>
                </a:solidFill>
                <a:ln w="9525">
                  <a:noFill/>
                  <a:round/>
                  <a:headEnd/>
                  <a:tailEnd/>
                </a:ln>
              </p:spPr>
              <p:txBody>
                <a:bodyPr/>
                <a:lstStyle/>
                <a:p>
                  <a:endParaRPr lang="zh-TW" altLang="en-US" sz="1350"/>
                </a:p>
              </p:txBody>
            </p:sp>
            <p:sp>
              <p:nvSpPr>
                <p:cNvPr id="51" name="Freeform 35">
                  <a:extLst>
                    <a:ext uri="{FF2B5EF4-FFF2-40B4-BE49-F238E27FC236}">
                      <a16:creationId xmlns:a16="http://schemas.microsoft.com/office/drawing/2014/main" id="{DCD16421-1C79-4C31-9271-32FED4D5BFD8}"/>
                    </a:ext>
                  </a:extLst>
                </p:cNvPr>
                <p:cNvSpPr>
                  <a:spLocks/>
                </p:cNvSpPr>
                <p:nvPr/>
              </p:nvSpPr>
              <p:spPr bwMode="auto">
                <a:xfrm>
                  <a:off x="3589" y="3491"/>
                  <a:ext cx="245" cy="449"/>
                </a:xfrm>
                <a:custGeom>
                  <a:avLst/>
                  <a:gdLst>
                    <a:gd name="T0" fmla="*/ 245 w 490"/>
                    <a:gd name="T1" fmla="*/ 178 h 898"/>
                    <a:gd name="T2" fmla="*/ 0 w 490"/>
                    <a:gd name="T3" fmla="*/ 0 h 898"/>
                    <a:gd name="T4" fmla="*/ 0 w 490"/>
                    <a:gd name="T5" fmla="*/ 271 h 898"/>
                    <a:gd name="T6" fmla="*/ 245 w 490"/>
                    <a:gd name="T7" fmla="*/ 449 h 898"/>
                    <a:gd name="T8" fmla="*/ 245 w 490"/>
                    <a:gd name="T9" fmla="*/ 178 h 898"/>
                    <a:gd name="T10" fmla="*/ 0 60000 65536"/>
                    <a:gd name="T11" fmla="*/ 0 60000 65536"/>
                    <a:gd name="T12" fmla="*/ 0 60000 65536"/>
                    <a:gd name="T13" fmla="*/ 0 60000 65536"/>
                    <a:gd name="T14" fmla="*/ 0 60000 65536"/>
                    <a:gd name="T15" fmla="*/ 0 w 490"/>
                    <a:gd name="T16" fmla="*/ 0 h 898"/>
                    <a:gd name="T17" fmla="*/ 490 w 490"/>
                    <a:gd name="T18" fmla="*/ 898 h 898"/>
                  </a:gdLst>
                  <a:ahLst/>
                  <a:cxnLst>
                    <a:cxn ang="T10">
                      <a:pos x="T0" y="T1"/>
                    </a:cxn>
                    <a:cxn ang="T11">
                      <a:pos x="T2" y="T3"/>
                    </a:cxn>
                    <a:cxn ang="T12">
                      <a:pos x="T4" y="T5"/>
                    </a:cxn>
                    <a:cxn ang="T13">
                      <a:pos x="T6" y="T7"/>
                    </a:cxn>
                    <a:cxn ang="T14">
                      <a:pos x="T8" y="T9"/>
                    </a:cxn>
                  </a:cxnLst>
                  <a:rect l="T15" t="T16" r="T17" b="T18"/>
                  <a:pathLst>
                    <a:path w="490" h="898">
                      <a:moveTo>
                        <a:pt x="490" y="355"/>
                      </a:moveTo>
                      <a:lnTo>
                        <a:pt x="0" y="0"/>
                      </a:lnTo>
                      <a:lnTo>
                        <a:pt x="0" y="541"/>
                      </a:lnTo>
                      <a:lnTo>
                        <a:pt x="490" y="898"/>
                      </a:lnTo>
                      <a:lnTo>
                        <a:pt x="490" y="355"/>
                      </a:lnTo>
                      <a:close/>
                    </a:path>
                  </a:pathLst>
                </a:custGeom>
                <a:solidFill>
                  <a:srgbClr val="CDCDCD"/>
                </a:solidFill>
                <a:ln w="9525">
                  <a:noFill/>
                  <a:round/>
                  <a:headEnd/>
                  <a:tailEnd/>
                </a:ln>
              </p:spPr>
              <p:txBody>
                <a:bodyPr/>
                <a:lstStyle/>
                <a:p>
                  <a:endParaRPr lang="zh-TW" altLang="en-US" sz="1350"/>
                </a:p>
              </p:txBody>
            </p:sp>
            <p:sp>
              <p:nvSpPr>
                <p:cNvPr id="52" name="Freeform 36">
                  <a:extLst>
                    <a:ext uri="{FF2B5EF4-FFF2-40B4-BE49-F238E27FC236}">
                      <a16:creationId xmlns:a16="http://schemas.microsoft.com/office/drawing/2014/main" id="{AF6D3602-46CA-4BB1-A680-0F8D5749CFC0}"/>
                    </a:ext>
                  </a:extLst>
                </p:cNvPr>
                <p:cNvSpPr>
                  <a:spLocks noEditPoints="1"/>
                </p:cNvSpPr>
                <p:nvPr/>
              </p:nvSpPr>
              <p:spPr bwMode="auto">
                <a:xfrm>
                  <a:off x="3583" y="3487"/>
                  <a:ext cx="440" cy="458"/>
                </a:xfrm>
                <a:custGeom>
                  <a:avLst/>
                  <a:gdLst>
                    <a:gd name="T0" fmla="*/ 431 w 881"/>
                    <a:gd name="T1" fmla="*/ 186 h 915"/>
                    <a:gd name="T2" fmla="*/ 434 w 881"/>
                    <a:gd name="T3" fmla="*/ 182 h 915"/>
                    <a:gd name="T4" fmla="*/ 428 w 881"/>
                    <a:gd name="T5" fmla="*/ 182 h 915"/>
                    <a:gd name="T6" fmla="*/ 428 w 881"/>
                    <a:gd name="T7" fmla="*/ 454 h 915"/>
                    <a:gd name="T8" fmla="*/ 434 w 881"/>
                    <a:gd name="T9" fmla="*/ 454 h 915"/>
                    <a:gd name="T10" fmla="*/ 434 w 881"/>
                    <a:gd name="T11" fmla="*/ 449 h 915"/>
                    <a:gd name="T12" fmla="*/ 251 w 881"/>
                    <a:gd name="T13" fmla="*/ 449 h 915"/>
                    <a:gd name="T14" fmla="*/ 251 w 881"/>
                    <a:gd name="T15" fmla="*/ 454 h 915"/>
                    <a:gd name="T16" fmla="*/ 255 w 881"/>
                    <a:gd name="T17" fmla="*/ 451 h 915"/>
                    <a:gd name="T18" fmla="*/ 10 w 881"/>
                    <a:gd name="T19" fmla="*/ 272 h 915"/>
                    <a:gd name="T20" fmla="*/ 6 w 881"/>
                    <a:gd name="T21" fmla="*/ 275 h 915"/>
                    <a:gd name="T22" fmla="*/ 12 w 881"/>
                    <a:gd name="T23" fmla="*/ 275 h 915"/>
                    <a:gd name="T24" fmla="*/ 12 w 881"/>
                    <a:gd name="T25" fmla="*/ 5 h 915"/>
                    <a:gd name="T26" fmla="*/ 6 w 881"/>
                    <a:gd name="T27" fmla="*/ 5 h 915"/>
                    <a:gd name="T28" fmla="*/ 6 w 881"/>
                    <a:gd name="T29" fmla="*/ 9 h 915"/>
                    <a:gd name="T30" fmla="*/ 188 w 881"/>
                    <a:gd name="T31" fmla="*/ 9 h 915"/>
                    <a:gd name="T32" fmla="*/ 188 w 881"/>
                    <a:gd name="T33" fmla="*/ 5 h 915"/>
                    <a:gd name="T34" fmla="*/ 185 w 881"/>
                    <a:gd name="T35" fmla="*/ 8 h 915"/>
                    <a:gd name="T36" fmla="*/ 431 w 881"/>
                    <a:gd name="T37" fmla="*/ 186 h 915"/>
                    <a:gd name="T38" fmla="*/ 192 w 881"/>
                    <a:gd name="T39" fmla="*/ 2 h 915"/>
                    <a:gd name="T40" fmla="*/ 190 w 881"/>
                    <a:gd name="T41" fmla="*/ 0 h 915"/>
                    <a:gd name="T42" fmla="*/ 188 w 881"/>
                    <a:gd name="T43" fmla="*/ 0 h 915"/>
                    <a:gd name="T44" fmla="*/ 6 w 881"/>
                    <a:gd name="T45" fmla="*/ 0 h 915"/>
                    <a:gd name="T46" fmla="*/ 0 w 881"/>
                    <a:gd name="T47" fmla="*/ 0 h 915"/>
                    <a:gd name="T48" fmla="*/ 0 w 881"/>
                    <a:gd name="T49" fmla="*/ 5 h 915"/>
                    <a:gd name="T50" fmla="*/ 0 w 881"/>
                    <a:gd name="T51" fmla="*/ 275 h 915"/>
                    <a:gd name="T52" fmla="*/ 0 w 881"/>
                    <a:gd name="T53" fmla="*/ 277 h 915"/>
                    <a:gd name="T54" fmla="*/ 3 w 881"/>
                    <a:gd name="T55" fmla="*/ 279 h 915"/>
                    <a:gd name="T56" fmla="*/ 248 w 881"/>
                    <a:gd name="T57" fmla="*/ 457 h 915"/>
                    <a:gd name="T58" fmla="*/ 249 w 881"/>
                    <a:gd name="T59" fmla="*/ 458 h 915"/>
                    <a:gd name="T60" fmla="*/ 251 w 881"/>
                    <a:gd name="T61" fmla="*/ 458 h 915"/>
                    <a:gd name="T62" fmla="*/ 434 w 881"/>
                    <a:gd name="T63" fmla="*/ 458 h 915"/>
                    <a:gd name="T64" fmla="*/ 440 w 881"/>
                    <a:gd name="T65" fmla="*/ 458 h 915"/>
                    <a:gd name="T66" fmla="*/ 440 w 881"/>
                    <a:gd name="T67" fmla="*/ 454 h 915"/>
                    <a:gd name="T68" fmla="*/ 440 w 881"/>
                    <a:gd name="T69" fmla="*/ 182 h 915"/>
                    <a:gd name="T70" fmla="*/ 440 w 881"/>
                    <a:gd name="T71" fmla="*/ 181 h 915"/>
                    <a:gd name="T72" fmla="*/ 438 w 881"/>
                    <a:gd name="T73" fmla="*/ 180 h 915"/>
                    <a:gd name="T74" fmla="*/ 192 w 881"/>
                    <a:gd name="T75" fmla="*/ 2 h 9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81"/>
                    <a:gd name="T115" fmla="*/ 0 h 915"/>
                    <a:gd name="T116" fmla="*/ 881 w 881"/>
                    <a:gd name="T117" fmla="*/ 915 h 9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81" h="915">
                      <a:moveTo>
                        <a:pt x="863" y="371"/>
                      </a:moveTo>
                      <a:lnTo>
                        <a:pt x="869" y="364"/>
                      </a:lnTo>
                      <a:lnTo>
                        <a:pt x="857" y="364"/>
                      </a:lnTo>
                      <a:lnTo>
                        <a:pt x="857" y="907"/>
                      </a:lnTo>
                      <a:lnTo>
                        <a:pt x="869" y="907"/>
                      </a:lnTo>
                      <a:lnTo>
                        <a:pt x="869" y="898"/>
                      </a:lnTo>
                      <a:lnTo>
                        <a:pt x="502" y="898"/>
                      </a:lnTo>
                      <a:lnTo>
                        <a:pt x="502" y="907"/>
                      </a:lnTo>
                      <a:lnTo>
                        <a:pt x="510" y="901"/>
                      </a:lnTo>
                      <a:lnTo>
                        <a:pt x="20" y="544"/>
                      </a:lnTo>
                      <a:lnTo>
                        <a:pt x="12" y="550"/>
                      </a:lnTo>
                      <a:lnTo>
                        <a:pt x="24" y="550"/>
                      </a:lnTo>
                      <a:lnTo>
                        <a:pt x="24" y="9"/>
                      </a:lnTo>
                      <a:lnTo>
                        <a:pt x="12" y="9"/>
                      </a:lnTo>
                      <a:lnTo>
                        <a:pt x="12" y="18"/>
                      </a:lnTo>
                      <a:lnTo>
                        <a:pt x="377" y="18"/>
                      </a:lnTo>
                      <a:lnTo>
                        <a:pt x="377" y="9"/>
                      </a:lnTo>
                      <a:lnTo>
                        <a:pt x="371" y="16"/>
                      </a:lnTo>
                      <a:lnTo>
                        <a:pt x="863" y="371"/>
                      </a:lnTo>
                      <a:close/>
                      <a:moveTo>
                        <a:pt x="385" y="3"/>
                      </a:moveTo>
                      <a:lnTo>
                        <a:pt x="381" y="0"/>
                      </a:lnTo>
                      <a:lnTo>
                        <a:pt x="377" y="0"/>
                      </a:lnTo>
                      <a:lnTo>
                        <a:pt x="12" y="0"/>
                      </a:lnTo>
                      <a:lnTo>
                        <a:pt x="0" y="0"/>
                      </a:lnTo>
                      <a:lnTo>
                        <a:pt x="0" y="9"/>
                      </a:lnTo>
                      <a:lnTo>
                        <a:pt x="0" y="550"/>
                      </a:lnTo>
                      <a:lnTo>
                        <a:pt x="0" y="553"/>
                      </a:lnTo>
                      <a:lnTo>
                        <a:pt x="6" y="557"/>
                      </a:lnTo>
                      <a:lnTo>
                        <a:pt x="496" y="914"/>
                      </a:lnTo>
                      <a:lnTo>
                        <a:pt x="498" y="915"/>
                      </a:lnTo>
                      <a:lnTo>
                        <a:pt x="502" y="915"/>
                      </a:lnTo>
                      <a:lnTo>
                        <a:pt x="869" y="915"/>
                      </a:lnTo>
                      <a:lnTo>
                        <a:pt x="881" y="915"/>
                      </a:lnTo>
                      <a:lnTo>
                        <a:pt x="881" y="907"/>
                      </a:lnTo>
                      <a:lnTo>
                        <a:pt x="881" y="364"/>
                      </a:lnTo>
                      <a:lnTo>
                        <a:pt x="881" y="361"/>
                      </a:lnTo>
                      <a:lnTo>
                        <a:pt x="877" y="359"/>
                      </a:lnTo>
                      <a:lnTo>
                        <a:pt x="385" y="3"/>
                      </a:lnTo>
                      <a:close/>
                    </a:path>
                  </a:pathLst>
                </a:custGeom>
                <a:solidFill>
                  <a:srgbClr val="000000"/>
                </a:solidFill>
                <a:ln w="9525">
                  <a:noFill/>
                  <a:round/>
                  <a:headEnd/>
                  <a:tailEnd/>
                </a:ln>
              </p:spPr>
              <p:txBody>
                <a:bodyPr/>
                <a:lstStyle/>
                <a:p>
                  <a:endParaRPr lang="zh-TW" altLang="en-US" sz="1350"/>
                </a:p>
              </p:txBody>
            </p:sp>
            <p:sp>
              <p:nvSpPr>
                <p:cNvPr id="53" name="Freeform 37">
                  <a:extLst>
                    <a:ext uri="{FF2B5EF4-FFF2-40B4-BE49-F238E27FC236}">
                      <a16:creationId xmlns:a16="http://schemas.microsoft.com/office/drawing/2014/main" id="{0DC44034-9EDA-4DE3-8C81-AEA47F48325C}"/>
                    </a:ext>
                  </a:extLst>
                </p:cNvPr>
                <p:cNvSpPr>
                  <a:spLocks/>
                </p:cNvSpPr>
                <p:nvPr/>
              </p:nvSpPr>
              <p:spPr bwMode="auto">
                <a:xfrm>
                  <a:off x="3586" y="3489"/>
                  <a:ext cx="431" cy="184"/>
                </a:xfrm>
                <a:custGeom>
                  <a:avLst/>
                  <a:gdLst>
                    <a:gd name="T0" fmla="*/ 431 w 863"/>
                    <a:gd name="T1" fmla="*/ 184 h 370"/>
                    <a:gd name="T2" fmla="*/ 431 w 863"/>
                    <a:gd name="T3" fmla="*/ 176 h 370"/>
                    <a:gd name="T4" fmla="*/ 248 w 863"/>
                    <a:gd name="T5" fmla="*/ 176 h 370"/>
                    <a:gd name="T6" fmla="*/ 248 w 863"/>
                    <a:gd name="T7" fmla="*/ 180 h 370"/>
                    <a:gd name="T8" fmla="*/ 252 w 863"/>
                    <a:gd name="T9" fmla="*/ 177 h 370"/>
                    <a:gd name="T10" fmla="*/ 7 w 863"/>
                    <a:gd name="T11" fmla="*/ 0 h 370"/>
                    <a:gd name="T12" fmla="*/ 0 w 863"/>
                    <a:gd name="T13" fmla="*/ 6 h 370"/>
                    <a:gd name="T14" fmla="*/ 245 w 863"/>
                    <a:gd name="T15" fmla="*/ 183 h 370"/>
                    <a:gd name="T16" fmla="*/ 246 w 863"/>
                    <a:gd name="T17" fmla="*/ 184 h 370"/>
                    <a:gd name="T18" fmla="*/ 248 w 863"/>
                    <a:gd name="T19" fmla="*/ 184 h 370"/>
                    <a:gd name="T20" fmla="*/ 431 w 863"/>
                    <a:gd name="T21" fmla="*/ 184 h 3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3"/>
                    <a:gd name="T34" fmla="*/ 0 h 370"/>
                    <a:gd name="T35" fmla="*/ 863 w 863"/>
                    <a:gd name="T36" fmla="*/ 370 h 3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3" h="370">
                      <a:moveTo>
                        <a:pt x="863" y="370"/>
                      </a:moveTo>
                      <a:lnTo>
                        <a:pt x="863" y="353"/>
                      </a:lnTo>
                      <a:lnTo>
                        <a:pt x="496" y="353"/>
                      </a:lnTo>
                      <a:lnTo>
                        <a:pt x="496" y="361"/>
                      </a:lnTo>
                      <a:lnTo>
                        <a:pt x="504" y="356"/>
                      </a:lnTo>
                      <a:lnTo>
                        <a:pt x="14" y="0"/>
                      </a:lnTo>
                      <a:lnTo>
                        <a:pt x="0" y="13"/>
                      </a:lnTo>
                      <a:lnTo>
                        <a:pt x="490" y="368"/>
                      </a:lnTo>
                      <a:lnTo>
                        <a:pt x="492" y="370"/>
                      </a:lnTo>
                      <a:lnTo>
                        <a:pt x="496" y="370"/>
                      </a:lnTo>
                      <a:lnTo>
                        <a:pt x="863" y="370"/>
                      </a:lnTo>
                      <a:close/>
                    </a:path>
                  </a:pathLst>
                </a:custGeom>
                <a:solidFill>
                  <a:srgbClr val="000000"/>
                </a:solidFill>
                <a:ln w="9525">
                  <a:noFill/>
                  <a:round/>
                  <a:headEnd/>
                  <a:tailEnd/>
                </a:ln>
              </p:spPr>
              <p:txBody>
                <a:bodyPr/>
                <a:lstStyle/>
                <a:p>
                  <a:endParaRPr lang="zh-TW" altLang="en-US" sz="1350"/>
                </a:p>
              </p:txBody>
            </p:sp>
            <p:sp>
              <p:nvSpPr>
                <p:cNvPr id="54" name="Rectangle 38">
                  <a:extLst>
                    <a:ext uri="{FF2B5EF4-FFF2-40B4-BE49-F238E27FC236}">
                      <a16:creationId xmlns:a16="http://schemas.microsoft.com/office/drawing/2014/main" id="{2D6C7EB1-CD3F-4959-9880-DF5A1E9BC232}"/>
                    </a:ext>
                  </a:extLst>
                </p:cNvPr>
                <p:cNvSpPr>
                  <a:spLocks noChangeArrowheads="1"/>
                </p:cNvSpPr>
                <p:nvPr/>
              </p:nvSpPr>
              <p:spPr bwMode="auto">
                <a:xfrm>
                  <a:off x="3828" y="3669"/>
                  <a:ext cx="12" cy="271"/>
                </a:xfrm>
                <a:prstGeom prst="rect">
                  <a:avLst/>
                </a:prstGeom>
                <a:solidFill>
                  <a:srgbClr val="000000"/>
                </a:solidFill>
                <a:ln w="9525">
                  <a:noFill/>
                  <a:miter lim="800000"/>
                  <a:headEnd/>
                  <a:tailEnd/>
                </a:ln>
              </p:spPr>
              <p:txBody>
                <a:bodyPr/>
                <a:lstStyle/>
                <a:p>
                  <a:endParaRPr lang="zh-TW" altLang="en-US" sz="1350"/>
                </a:p>
              </p:txBody>
            </p:sp>
          </p:grpSp>
          <p:grpSp>
            <p:nvGrpSpPr>
              <p:cNvPr id="44" name="Group 39">
                <a:extLst>
                  <a:ext uri="{FF2B5EF4-FFF2-40B4-BE49-F238E27FC236}">
                    <a16:creationId xmlns:a16="http://schemas.microsoft.com/office/drawing/2014/main" id="{A94CDC68-FDE4-427B-8720-BD1A14BF224F}"/>
                  </a:ext>
                </a:extLst>
              </p:cNvPr>
              <p:cNvGrpSpPr>
                <a:grpSpLocks/>
              </p:cNvGrpSpPr>
              <p:nvPr/>
            </p:nvGrpSpPr>
            <p:grpSpPr bwMode="auto">
              <a:xfrm>
                <a:off x="3685" y="3191"/>
                <a:ext cx="250" cy="423"/>
                <a:chOff x="3685" y="3191"/>
                <a:chExt cx="250" cy="423"/>
              </a:xfrm>
            </p:grpSpPr>
            <p:sp>
              <p:nvSpPr>
                <p:cNvPr id="45" name="Freeform 40">
                  <a:extLst>
                    <a:ext uri="{FF2B5EF4-FFF2-40B4-BE49-F238E27FC236}">
                      <a16:creationId xmlns:a16="http://schemas.microsoft.com/office/drawing/2014/main" id="{B4DA4A1B-BA19-44FE-857B-280CBB63CD7D}"/>
                    </a:ext>
                  </a:extLst>
                </p:cNvPr>
                <p:cNvSpPr>
                  <a:spLocks/>
                </p:cNvSpPr>
                <p:nvPr/>
              </p:nvSpPr>
              <p:spPr bwMode="auto">
                <a:xfrm>
                  <a:off x="3691" y="3195"/>
                  <a:ext cx="238" cy="414"/>
                </a:xfrm>
                <a:custGeom>
                  <a:avLst/>
                  <a:gdLst>
                    <a:gd name="T0" fmla="*/ 0 w 476"/>
                    <a:gd name="T1" fmla="*/ 207 h 829"/>
                    <a:gd name="T2" fmla="*/ 1 w 476"/>
                    <a:gd name="T3" fmla="*/ 165 h 829"/>
                    <a:gd name="T4" fmla="*/ 3 w 476"/>
                    <a:gd name="T5" fmla="*/ 145 h 829"/>
                    <a:gd name="T6" fmla="*/ 5 w 476"/>
                    <a:gd name="T7" fmla="*/ 127 h 829"/>
                    <a:gd name="T8" fmla="*/ 7 w 476"/>
                    <a:gd name="T9" fmla="*/ 109 h 829"/>
                    <a:gd name="T10" fmla="*/ 10 w 476"/>
                    <a:gd name="T11" fmla="*/ 91 h 829"/>
                    <a:gd name="T12" fmla="*/ 14 w 476"/>
                    <a:gd name="T13" fmla="*/ 75 h 829"/>
                    <a:gd name="T14" fmla="*/ 18 w 476"/>
                    <a:gd name="T15" fmla="*/ 60 h 829"/>
                    <a:gd name="T16" fmla="*/ 22 w 476"/>
                    <a:gd name="T17" fmla="*/ 47 h 829"/>
                    <a:gd name="T18" fmla="*/ 27 w 476"/>
                    <a:gd name="T19" fmla="*/ 35 h 829"/>
                    <a:gd name="T20" fmla="*/ 30 w 476"/>
                    <a:gd name="T21" fmla="*/ 25 h 829"/>
                    <a:gd name="T22" fmla="*/ 37 w 476"/>
                    <a:gd name="T23" fmla="*/ 16 h 829"/>
                    <a:gd name="T24" fmla="*/ 42 w 476"/>
                    <a:gd name="T25" fmla="*/ 9 h 829"/>
                    <a:gd name="T26" fmla="*/ 48 w 476"/>
                    <a:gd name="T27" fmla="*/ 4 h 829"/>
                    <a:gd name="T28" fmla="*/ 54 w 476"/>
                    <a:gd name="T29" fmla="*/ 1 h 829"/>
                    <a:gd name="T30" fmla="*/ 60 w 476"/>
                    <a:gd name="T31" fmla="*/ 0 h 829"/>
                    <a:gd name="T32" fmla="*/ 179 w 476"/>
                    <a:gd name="T33" fmla="*/ 0 h 829"/>
                    <a:gd name="T34" fmla="*/ 184 w 476"/>
                    <a:gd name="T35" fmla="*/ 1 h 829"/>
                    <a:gd name="T36" fmla="*/ 190 w 476"/>
                    <a:gd name="T37" fmla="*/ 4 h 829"/>
                    <a:gd name="T38" fmla="*/ 196 w 476"/>
                    <a:gd name="T39" fmla="*/ 9 h 829"/>
                    <a:gd name="T40" fmla="*/ 201 w 476"/>
                    <a:gd name="T41" fmla="*/ 16 h 829"/>
                    <a:gd name="T42" fmla="*/ 207 w 476"/>
                    <a:gd name="T43" fmla="*/ 25 h 829"/>
                    <a:gd name="T44" fmla="*/ 212 w 476"/>
                    <a:gd name="T45" fmla="*/ 35 h 829"/>
                    <a:gd name="T46" fmla="*/ 216 w 476"/>
                    <a:gd name="T47" fmla="*/ 47 h 829"/>
                    <a:gd name="T48" fmla="*/ 220 w 476"/>
                    <a:gd name="T49" fmla="*/ 60 h 829"/>
                    <a:gd name="T50" fmla="*/ 224 w 476"/>
                    <a:gd name="T51" fmla="*/ 75 h 829"/>
                    <a:gd name="T52" fmla="*/ 228 w 476"/>
                    <a:gd name="T53" fmla="*/ 91 h 829"/>
                    <a:gd name="T54" fmla="*/ 231 w 476"/>
                    <a:gd name="T55" fmla="*/ 109 h 829"/>
                    <a:gd name="T56" fmla="*/ 233 w 476"/>
                    <a:gd name="T57" fmla="*/ 127 h 829"/>
                    <a:gd name="T58" fmla="*/ 235 w 476"/>
                    <a:gd name="T59" fmla="*/ 145 h 829"/>
                    <a:gd name="T60" fmla="*/ 237 w 476"/>
                    <a:gd name="T61" fmla="*/ 165 h 829"/>
                    <a:gd name="T62" fmla="*/ 238 w 476"/>
                    <a:gd name="T63" fmla="*/ 207 h 829"/>
                    <a:gd name="T64" fmla="*/ 237 w 476"/>
                    <a:gd name="T65" fmla="*/ 249 h 829"/>
                    <a:gd name="T66" fmla="*/ 235 w 476"/>
                    <a:gd name="T67" fmla="*/ 269 h 829"/>
                    <a:gd name="T68" fmla="*/ 233 w 476"/>
                    <a:gd name="T69" fmla="*/ 288 h 829"/>
                    <a:gd name="T70" fmla="*/ 231 w 476"/>
                    <a:gd name="T71" fmla="*/ 306 h 829"/>
                    <a:gd name="T72" fmla="*/ 228 w 476"/>
                    <a:gd name="T73" fmla="*/ 323 h 829"/>
                    <a:gd name="T74" fmla="*/ 224 w 476"/>
                    <a:gd name="T75" fmla="*/ 339 h 829"/>
                    <a:gd name="T76" fmla="*/ 220 w 476"/>
                    <a:gd name="T77" fmla="*/ 354 h 829"/>
                    <a:gd name="T78" fmla="*/ 216 w 476"/>
                    <a:gd name="T79" fmla="*/ 367 h 829"/>
                    <a:gd name="T80" fmla="*/ 212 w 476"/>
                    <a:gd name="T81" fmla="*/ 379 h 829"/>
                    <a:gd name="T82" fmla="*/ 207 w 476"/>
                    <a:gd name="T83" fmla="*/ 389 h 829"/>
                    <a:gd name="T84" fmla="*/ 201 w 476"/>
                    <a:gd name="T85" fmla="*/ 398 h 829"/>
                    <a:gd name="T86" fmla="*/ 196 w 476"/>
                    <a:gd name="T87" fmla="*/ 405 h 829"/>
                    <a:gd name="T88" fmla="*/ 190 w 476"/>
                    <a:gd name="T89" fmla="*/ 410 h 829"/>
                    <a:gd name="T90" fmla="*/ 184 w 476"/>
                    <a:gd name="T91" fmla="*/ 413 h 829"/>
                    <a:gd name="T92" fmla="*/ 179 w 476"/>
                    <a:gd name="T93" fmla="*/ 414 h 829"/>
                    <a:gd name="T94" fmla="*/ 60 w 476"/>
                    <a:gd name="T95" fmla="*/ 414 h 829"/>
                    <a:gd name="T96" fmla="*/ 54 w 476"/>
                    <a:gd name="T97" fmla="*/ 413 h 829"/>
                    <a:gd name="T98" fmla="*/ 48 w 476"/>
                    <a:gd name="T99" fmla="*/ 410 h 829"/>
                    <a:gd name="T100" fmla="*/ 42 w 476"/>
                    <a:gd name="T101" fmla="*/ 405 h 829"/>
                    <a:gd name="T102" fmla="*/ 37 w 476"/>
                    <a:gd name="T103" fmla="*/ 398 h 829"/>
                    <a:gd name="T104" fmla="*/ 30 w 476"/>
                    <a:gd name="T105" fmla="*/ 389 h 829"/>
                    <a:gd name="T106" fmla="*/ 27 w 476"/>
                    <a:gd name="T107" fmla="*/ 379 h 829"/>
                    <a:gd name="T108" fmla="*/ 22 w 476"/>
                    <a:gd name="T109" fmla="*/ 367 h 829"/>
                    <a:gd name="T110" fmla="*/ 18 w 476"/>
                    <a:gd name="T111" fmla="*/ 354 h 829"/>
                    <a:gd name="T112" fmla="*/ 14 w 476"/>
                    <a:gd name="T113" fmla="*/ 339 h 829"/>
                    <a:gd name="T114" fmla="*/ 10 w 476"/>
                    <a:gd name="T115" fmla="*/ 323 h 829"/>
                    <a:gd name="T116" fmla="*/ 7 w 476"/>
                    <a:gd name="T117" fmla="*/ 306 h 829"/>
                    <a:gd name="T118" fmla="*/ 5 w 476"/>
                    <a:gd name="T119" fmla="*/ 288 h 829"/>
                    <a:gd name="T120" fmla="*/ 3 w 476"/>
                    <a:gd name="T121" fmla="*/ 269 h 829"/>
                    <a:gd name="T122" fmla="*/ 1 w 476"/>
                    <a:gd name="T123" fmla="*/ 249 h 829"/>
                    <a:gd name="T124" fmla="*/ 0 w 476"/>
                    <a:gd name="T125" fmla="*/ 207 h 8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76"/>
                    <a:gd name="T190" fmla="*/ 0 h 829"/>
                    <a:gd name="T191" fmla="*/ 476 w 476"/>
                    <a:gd name="T192" fmla="*/ 829 h 8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76" h="829">
                      <a:moveTo>
                        <a:pt x="0" y="415"/>
                      </a:moveTo>
                      <a:lnTo>
                        <a:pt x="2" y="331"/>
                      </a:lnTo>
                      <a:lnTo>
                        <a:pt x="5" y="291"/>
                      </a:lnTo>
                      <a:lnTo>
                        <a:pt x="9" y="254"/>
                      </a:lnTo>
                      <a:lnTo>
                        <a:pt x="13" y="218"/>
                      </a:lnTo>
                      <a:lnTo>
                        <a:pt x="19" y="183"/>
                      </a:lnTo>
                      <a:lnTo>
                        <a:pt x="27" y="151"/>
                      </a:lnTo>
                      <a:lnTo>
                        <a:pt x="35" y="121"/>
                      </a:lnTo>
                      <a:lnTo>
                        <a:pt x="43" y="95"/>
                      </a:lnTo>
                      <a:lnTo>
                        <a:pt x="53" y="71"/>
                      </a:lnTo>
                      <a:lnTo>
                        <a:pt x="61" y="51"/>
                      </a:lnTo>
                      <a:lnTo>
                        <a:pt x="73" y="33"/>
                      </a:lnTo>
                      <a:lnTo>
                        <a:pt x="83" y="19"/>
                      </a:lnTo>
                      <a:lnTo>
                        <a:pt x="95" y="9"/>
                      </a:lnTo>
                      <a:lnTo>
                        <a:pt x="107" y="3"/>
                      </a:lnTo>
                      <a:lnTo>
                        <a:pt x="119" y="0"/>
                      </a:lnTo>
                      <a:lnTo>
                        <a:pt x="357" y="0"/>
                      </a:lnTo>
                      <a:lnTo>
                        <a:pt x="368" y="3"/>
                      </a:lnTo>
                      <a:lnTo>
                        <a:pt x="380" y="9"/>
                      </a:lnTo>
                      <a:lnTo>
                        <a:pt x="392" y="19"/>
                      </a:lnTo>
                      <a:lnTo>
                        <a:pt x="402" y="33"/>
                      </a:lnTo>
                      <a:lnTo>
                        <a:pt x="414" y="51"/>
                      </a:lnTo>
                      <a:lnTo>
                        <a:pt x="424" y="71"/>
                      </a:lnTo>
                      <a:lnTo>
                        <a:pt x="432" y="95"/>
                      </a:lnTo>
                      <a:lnTo>
                        <a:pt x="440" y="121"/>
                      </a:lnTo>
                      <a:lnTo>
                        <a:pt x="448" y="151"/>
                      </a:lnTo>
                      <a:lnTo>
                        <a:pt x="456" y="183"/>
                      </a:lnTo>
                      <a:lnTo>
                        <a:pt x="462" y="218"/>
                      </a:lnTo>
                      <a:lnTo>
                        <a:pt x="466" y="254"/>
                      </a:lnTo>
                      <a:lnTo>
                        <a:pt x="470" y="291"/>
                      </a:lnTo>
                      <a:lnTo>
                        <a:pt x="474" y="331"/>
                      </a:lnTo>
                      <a:lnTo>
                        <a:pt x="476" y="415"/>
                      </a:lnTo>
                      <a:lnTo>
                        <a:pt x="474" y="498"/>
                      </a:lnTo>
                      <a:lnTo>
                        <a:pt x="470" y="538"/>
                      </a:lnTo>
                      <a:lnTo>
                        <a:pt x="466" y="576"/>
                      </a:lnTo>
                      <a:lnTo>
                        <a:pt x="462" y="612"/>
                      </a:lnTo>
                      <a:lnTo>
                        <a:pt x="456" y="646"/>
                      </a:lnTo>
                      <a:lnTo>
                        <a:pt x="448" y="678"/>
                      </a:lnTo>
                      <a:lnTo>
                        <a:pt x="440" y="708"/>
                      </a:lnTo>
                      <a:lnTo>
                        <a:pt x="432" y="734"/>
                      </a:lnTo>
                      <a:lnTo>
                        <a:pt x="424" y="758"/>
                      </a:lnTo>
                      <a:lnTo>
                        <a:pt x="414" y="779"/>
                      </a:lnTo>
                      <a:lnTo>
                        <a:pt x="402" y="796"/>
                      </a:lnTo>
                      <a:lnTo>
                        <a:pt x="392" y="810"/>
                      </a:lnTo>
                      <a:lnTo>
                        <a:pt x="380" y="820"/>
                      </a:lnTo>
                      <a:lnTo>
                        <a:pt x="368" y="827"/>
                      </a:lnTo>
                      <a:lnTo>
                        <a:pt x="357" y="829"/>
                      </a:lnTo>
                      <a:lnTo>
                        <a:pt x="119" y="829"/>
                      </a:lnTo>
                      <a:lnTo>
                        <a:pt x="107" y="827"/>
                      </a:lnTo>
                      <a:lnTo>
                        <a:pt x="95" y="820"/>
                      </a:lnTo>
                      <a:lnTo>
                        <a:pt x="83" y="810"/>
                      </a:lnTo>
                      <a:lnTo>
                        <a:pt x="73" y="796"/>
                      </a:lnTo>
                      <a:lnTo>
                        <a:pt x="61" y="779"/>
                      </a:lnTo>
                      <a:lnTo>
                        <a:pt x="53" y="758"/>
                      </a:lnTo>
                      <a:lnTo>
                        <a:pt x="43" y="734"/>
                      </a:lnTo>
                      <a:lnTo>
                        <a:pt x="35" y="708"/>
                      </a:lnTo>
                      <a:lnTo>
                        <a:pt x="27" y="678"/>
                      </a:lnTo>
                      <a:lnTo>
                        <a:pt x="19" y="646"/>
                      </a:lnTo>
                      <a:lnTo>
                        <a:pt x="13" y="612"/>
                      </a:lnTo>
                      <a:lnTo>
                        <a:pt x="9" y="576"/>
                      </a:lnTo>
                      <a:lnTo>
                        <a:pt x="5" y="538"/>
                      </a:lnTo>
                      <a:lnTo>
                        <a:pt x="2" y="498"/>
                      </a:lnTo>
                      <a:lnTo>
                        <a:pt x="0" y="415"/>
                      </a:lnTo>
                      <a:close/>
                    </a:path>
                  </a:pathLst>
                </a:custGeom>
                <a:solidFill>
                  <a:srgbClr val="FFCC99"/>
                </a:solidFill>
                <a:ln w="9525">
                  <a:noFill/>
                  <a:round/>
                  <a:headEnd/>
                  <a:tailEnd/>
                </a:ln>
              </p:spPr>
              <p:txBody>
                <a:bodyPr/>
                <a:lstStyle/>
                <a:p>
                  <a:endParaRPr lang="zh-TW" altLang="en-US" sz="1350"/>
                </a:p>
              </p:txBody>
            </p:sp>
            <p:sp>
              <p:nvSpPr>
                <p:cNvPr id="46" name="Freeform 41">
                  <a:extLst>
                    <a:ext uri="{FF2B5EF4-FFF2-40B4-BE49-F238E27FC236}">
                      <a16:creationId xmlns:a16="http://schemas.microsoft.com/office/drawing/2014/main" id="{06FAFF1B-8FEB-4A7D-BC6E-99324F37CEFD}"/>
                    </a:ext>
                  </a:extLst>
                </p:cNvPr>
                <p:cNvSpPr>
                  <a:spLocks/>
                </p:cNvSpPr>
                <p:nvPr/>
              </p:nvSpPr>
              <p:spPr bwMode="auto">
                <a:xfrm>
                  <a:off x="3691" y="3195"/>
                  <a:ext cx="119" cy="414"/>
                </a:xfrm>
                <a:custGeom>
                  <a:avLst/>
                  <a:gdLst>
                    <a:gd name="T0" fmla="*/ 60 w 238"/>
                    <a:gd name="T1" fmla="*/ 0 h 829"/>
                    <a:gd name="T2" fmla="*/ 65 w 238"/>
                    <a:gd name="T3" fmla="*/ 1 h 829"/>
                    <a:gd name="T4" fmla="*/ 71 w 238"/>
                    <a:gd name="T5" fmla="*/ 4 h 829"/>
                    <a:gd name="T6" fmla="*/ 77 w 238"/>
                    <a:gd name="T7" fmla="*/ 9 h 829"/>
                    <a:gd name="T8" fmla="*/ 82 w 238"/>
                    <a:gd name="T9" fmla="*/ 16 h 829"/>
                    <a:gd name="T10" fmla="*/ 88 w 238"/>
                    <a:gd name="T11" fmla="*/ 25 h 829"/>
                    <a:gd name="T12" fmla="*/ 93 w 238"/>
                    <a:gd name="T13" fmla="*/ 35 h 829"/>
                    <a:gd name="T14" fmla="*/ 97 w 238"/>
                    <a:gd name="T15" fmla="*/ 47 h 829"/>
                    <a:gd name="T16" fmla="*/ 101 w 238"/>
                    <a:gd name="T17" fmla="*/ 60 h 829"/>
                    <a:gd name="T18" fmla="*/ 105 w 238"/>
                    <a:gd name="T19" fmla="*/ 75 h 829"/>
                    <a:gd name="T20" fmla="*/ 109 w 238"/>
                    <a:gd name="T21" fmla="*/ 91 h 829"/>
                    <a:gd name="T22" fmla="*/ 112 w 238"/>
                    <a:gd name="T23" fmla="*/ 109 h 829"/>
                    <a:gd name="T24" fmla="*/ 114 w 238"/>
                    <a:gd name="T25" fmla="*/ 127 h 829"/>
                    <a:gd name="T26" fmla="*/ 116 w 238"/>
                    <a:gd name="T27" fmla="*/ 145 h 829"/>
                    <a:gd name="T28" fmla="*/ 118 w 238"/>
                    <a:gd name="T29" fmla="*/ 165 h 829"/>
                    <a:gd name="T30" fmla="*/ 119 w 238"/>
                    <a:gd name="T31" fmla="*/ 207 h 829"/>
                    <a:gd name="T32" fmla="*/ 118 w 238"/>
                    <a:gd name="T33" fmla="*/ 249 h 829"/>
                    <a:gd name="T34" fmla="*/ 116 w 238"/>
                    <a:gd name="T35" fmla="*/ 269 h 829"/>
                    <a:gd name="T36" fmla="*/ 114 w 238"/>
                    <a:gd name="T37" fmla="*/ 288 h 829"/>
                    <a:gd name="T38" fmla="*/ 112 w 238"/>
                    <a:gd name="T39" fmla="*/ 306 h 829"/>
                    <a:gd name="T40" fmla="*/ 109 w 238"/>
                    <a:gd name="T41" fmla="*/ 323 h 829"/>
                    <a:gd name="T42" fmla="*/ 105 w 238"/>
                    <a:gd name="T43" fmla="*/ 339 h 829"/>
                    <a:gd name="T44" fmla="*/ 101 w 238"/>
                    <a:gd name="T45" fmla="*/ 354 h 829"/>
                    <a:gd name="T46" fmla="*/ 97 w 238"/>
                    <a:gd name="T47" fmla="*/ 367 h 829"/>
                    <a:gd name="T48" fmla="*/ 93 w 238"/>
                    <a:gd name="T49" fmla="*/ 379 h 829"/>
                    <a:gd name="T50" fmla="*/ 88 w 238"/>
                    <a:gd name="T51" fmla="*/ 389 h 829"/>
                    <a:gd name="T52" fmla="*/ 82 w 238"/>
                    <a:gd name="T53" fmla="*/ 398 h 829"/>
                    <a:gd name="T54" fmla="*/ 77 w 238"/>
                    <a:gd name="T55" fmla="*/ 405 h 829"/>
                    <a:gd name="T56" fmla="*/ 71 w 238"/>
                    <a:gd name="T57" fmla="*/ 410 h 829"/>
                    <a:gd name="T58" fmla="*/ 65 w 238"/>
                    <a:gd name="T59" fmla="*/ 413 h 829"/>
                    <a:gd name="T60" fmla="*/ 60 w 238"/>
                    <a:gd name="T61" fmla="*/ 414 h 829"/>
                    <a:gd name="T62" fmla="*/ 54 w 238"/>
                    <a:gd name="T63" fmla="*/ 413 h 829"/>
                    <a:gd name="T64" fmla="*/ 48 w 238"/>
                    <a:gd name="T65" fmla="*/ 410 h 829"/>
                    <a:gd name="T66" fmla="*/ 42 w 238"/>
                    <a:gd name="T67" fmla="*/ 405 h 829"/>
                    <a:gd name="T68" fmla="*/ 37 w 238"/>
                    <a:gd name="T69" fmla="*/ 398 h 829"/>
                    <a:gd name="T70" fmla="*/ 30 w 238"/>
                    <a:gd name="T71" fmla="*/ 389 h 829"/>
                    <a:gd name="T72" fmla="*/ 27 w 238"/>
                    <a:gd name="T73" fmla="*/ 379 h 829"/>
                    <a:gd name="T74" fmla="*/ 22 w 238"/>
                    <a:gd name="T75" fmla="*/ 367 h 829"/>
                    <a:gd name="T76" fmla="*/ 18 w 238"/>
                    <a:gd name="T77" fmla="*/ 354 h 829"/>
                    <a:gd name="T78" fmla="*/ 14 w 238"/>
                    <a:gd name="T79" fmla="*/ 339 h 829"/>
                    <a:gd name="T80" fmla="*/ 10 w 238"/>
                    <a:gd name="T81" fmla="*/ 323 h 829"/>
                    <a:gd name="T82" fmla="*/ 7 w 238"/>
                    <a:gd name="T83" fmla="*/ 306 h 829"/>
                    <a:gd name="T84" fmla="*/ 5 w 238"/>
                    <a:gd name="T85" fmla="*/ 288 h 829"/>
                    <a:gd name="T86" fmla="*/ 3 w 238"/>
                    <a:gd name="T87" fmla="*/ 269 h 829"/>
                    <a:gd name="T88" fmla="*/ 1 w 238"/>
                    <a:gd name="T89" fmla="*/ 249 h 829"/>
                    <a:gd name="T90" fmla="*/ 0 w 238"/>
                    <a:gd name="T91" fmla="*/ 207 h 829"/>
                    <a:gd name="T92" fmla="*/ 1 w 238"/>
                    <a:gd name="T93" fmla="*/ 165 h 829"/>
                    <a:gd name="T94" fmla="*/ 3 w 238"/>
                    <a:gd name="T95" fmla="*/ 145 h 829"/>
                    <a:gd name="T96" fmla="*/ 5 w 238"/>
                    <a:gd name="T97" fmla="*/ 127 h 829"/>
                    <a:gd name="T98" fmla="*/ 7 w 238"/>
                    <a:gd name="T99" fmla="*/ 109 h 829"/>
                    <a:gd name="T100" fmla="*/ 10 w 238"/>
                    <a:gd name="T101" fmla="*/ 91 h 829"/>
                    <a:gd name="T102" fmla="*/ 14 w 238"/>
                    <a:gd name="T103" fmla="*/ 75 h 829"/>
                    <a:gd name="T104" fmla="*/ 18 w 238"/>
                    <a:gd name="T105" fmla="*/ 60 h 829"/>
                    <a:gd name="T106" fmla="*/ 22 w 238"/>
                    <a:gd name="T107" fmla="*/ 47 h 829"/>
                    <a:gd name="T108" fmla="*/ 27 w 238"/>
                    <a:gd name="T109" fmla="*/ 35 h 829"/>
                    <a:gd name="T110" fmla="*/ 30 w 238"/>
                    <a:gd name="T111" fmla="*/ 25 h 829"/>
                    <a:gd name="T112" fmla="*/ 37 w 238"/>
                    <a:gd name="T113" fmla="*/ 16 h 829"/>
                    <a:gd name="T114" fmla="*/ 42 w 238"/>
                    <a:gd name="T115" fmla="*/ 9 h 829"/>
                    <a:gd name="T116" fmla="*/ 48 w 238"/>
                    <a:gd name="T117" fmla="*/ 4 h 829"/>
                    <a:gd name="T118" fmla="*/ 54 w 238"/>
                    <a:gd name="T119" fmla="*/ 1 h 829"/>
                    <a:gd name="T120" fmla="*/ 60 w 238"/>
                    <a:gd name="T121" fmla="*/ 0 h 8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8"/>
                    <a:gd name="T184" fmla="*/ 0 h 829"/>
                    <a:gd name="T185" fmla="*/ 238 w 238"/>
                    <a:gd name="T186" fmla="*/ 829 h 8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8" h="829">
                      <a:moveTo>
                        <a:pt x="119" y="0"/>
                      </a:moveTo>
                      <a:lnTo>
                        <a:pt x="130" y="3"/>
                      </a:lnTo>
                      <a:lnTo>
                        <a:pt x="142" y="9"/>
                      </a:lnTo>
                      <a:lnTo>
                        <a:pt x="154" y="19"/>
                      </a:lnTo>
                      <a:lnTo>
                        <a:pt x="164" y="33"/>
                      </a:lnTo>
                      <a:lnTo>
                        <a:pt x="176" y="51"/>
                      </a:lnTo>
                      <a:lnTo>
                        <a:pt x="186" y="71"/>
                      </a:lnTo>
                      <a:lnTo>
                        <a:pt x="194" y="95"/>
                      </a:lnTo>
                      <a:lnTo>
                        <a:pt x="202" y="121"/>
                      </a:lnTo>
                      <a:lnTo>
                        <a:pt x="210" y="151"/>
                      </a:lnTo>
                      <a:lnTo>
                        <a:pt x="218" y="183"/>
                      </a:lnTo>
                      <a:lnTo>
                        <a:pt x="224" y="218"/>
                      </a:lnTo>
                      <a:lnTo>
                        <a:pt x="228" y="254"/>
                      </a:lnTo>
                      <a:lnTo>
                        <a:pt x="232" y="291"/>
                      </a:lnTo>
                      <a:lnTo>
                        <a:pt x="236" y="331"/>
                      </a:lnTo>
                      <a:lnTo>
                        <a:pt x="238" y="415"/>
                      </a:lnTo>
                      <a:lnTo>
                        <a:pt x="236" y="498"/>
                      </a:lnTo>
                      <a:lnTo>
                        <a:pt x="232" y="538"/>
                      </a:lnTo>
                      <a:lnTo>
                        <a:pt x="228" y="576"/>
                      </a:lnTo>
                      <a:lnTo>
                        <a:pt x="224" y="612"/>
                      </a:lnTo>
                      <a:lnTo>
                        <a:pt x="218" y="646"/>
                      </a:lnTo>
                      <a:lnTo>
                        <a:pt x="210" y="678"/>
                      </a:lnTo>
                      <a:lnTo>
                        <a:pt x="202" y="708"/>
                      </a:lnTo>
                      <a:lnTo>
                        <a:pt x="194" y="734"/>
                      </a:lnTo>
                      <a:lnTo>
                        <a:pt x="186" y="758"/>
                      </a:lnTo>
                      <a:lnTo>
                        <a:pt x="176" y="779"/>
                      </a:lnTo>
                      <a:lnTo>
                        <a:pt x="164" y="796"/>
                      </a:lnTo>
                      <a:lnTo>
                        <a:pt x="154" y="810"/>
                      </a:lnTo>
                      <a:lnTo>
                        <a:pt x="142" y="820"/>
                      </a:lnTo>
                      <a:lnTo>
                        <a:pt x="130" y="827"/>
                      </a:lnTo>
                      <a:lnTo>
                        <a:pt x="119" y="829"/>
                      </a:lnTo>
                      <a:lnTo>
                        <a:pt x="107" y="827"/>
                      </a:lnTo>
                      <a:lnTo>
                        <a:pt x="95" y="820"/>
                      </a:lnTo>
                      <a:lnTo>
                        <a:pt x="83" y="810"/>
                      </a:lnTo>
                      <a:lnTo>
                        <a:pt x="73" y="796"/>
                      </a:lnTo>
                      <a:lnTo>
                        <a:pt x="61" y="779"/>
                      </a:lnTo>
                      <a:lnTo>
                        <a:pt x="53" y="758"/>
                      </a:lnTo>
                      <a:lnTo>
                        <a:pt x="43" y="734"/>
                      </a:lnTo>
                      <a:lnTo>
                        <a:pt x="35" y="708"/>
                      </a:lnTo>
                      <a:lnTo>
                        <a:pt x="27" y="678"/>
                      </a:lnTo>
                      <a:lnTo>
                        <a:pt x="19" y="646"/>
                      </a:lnTo>
                      <a:lnTo>
                        <a:pt x="13" y="612"/>
                      </a:lnTo>
                      <a:lnTo>
                        <a:pt x="9" y="576"/>
                      </a:lnTo>
                      <a:lnTo>
                        <a:pt x="5" y="538"/>
                      </a:lnTo>
                      <a:lnTo>
                        <a:pt x="2" y="498"/>
                      </a:lnTo>
                      <a:lnTo>
                        <a:pt x="0" y="415"/>
                      </a:lnTo>
                      <a:lnTo>
                        <a:pt x="2" y="331"/>
                      </a:lnTo>
                      <a:lnTo>
                        <a:pt x="5" y="291"/>
                      </a:lnTo>
                      <a:lnTo>
                        <a:pt x="9" y="254"/>
                      </a:lnTo>
                      <a:lnTo>
                        <a:pt x="13" y="218"/>
                      </a:lnTo>
                      <a:lnTo>
                        <a:pt x="19" y="183"/>
                      </a:lnTo>
                      <a:lnTo>
                        <a:pt x="27" y="151"/>
                      </a:lnTo>
                      <a:lnTo>
                        <a:pt x="35" y="121"/>
                      </a:lnTo>
                      <a:lnTo>
                        <a:pt x="43" y="95"/>
                      </a:lnTo>
                      <a:lnTo>
                        <a:pt x="53" y="71"/>
                      </a:lnTo>
                      <a:lnTo>
                        <a:pt x="61" y="51"/>
                      </a:lnTo>
                      <a:lnTo>
                        <a:pt x="73" y="33"/>
                      </a:lnTo>
                      <a:lnTo>
                        <a:pt x="83" y="19"/>
                      </a:lnTo>
                      <a:lnTo>
                        <a:pt x="95" y="9"/>
                      </a:lnTo>
                      <a:lnTo>
                        <a:pt x="107" y="3"/>
                      </a:lnTo>
                      <a:lnTo>
                        <a:pt x="119" y="0"/>
                      </a:lnTo>
                      <a:close/>
                    </a:path>
                  </a:pathLst>
                </a:custGeom>
                <a:solidFill>
                  <a:srgbClr val="FFD6AD"/>
                </a:solidFill>
                <a:ln w="9525">
                  <a:noFill/>
                  <a:round/>
                  <a:headEnd/>
                  <a:tailEnd/>
                </a:ln>
              </p:spPr>
              <p:txBody>
                <a:bodyPr/>
                <a:lstStyle/>
                <a:p>
                  <a:endParaRPr lang="zh-TW" altLang="en-US" sz="1350"/>
                </a:p>
              </p:txBody>
            </p:sp>
            <p:sp>
              <p:nvSpPr>
                <p:cNvPr id="47" name="Freeform 42">
                  <a:extLst>
                    <a:ext uri="{FF2B5EF4-FFF2-40B4-BE49-F238E27FC236}">
                      <a16:creationId xmlns:a16="http://schemas.microsoft.com/office/drawing/2014/main" id="{25423D10-D916-45C7-B26D-2F8D4A3F8F78}"/>
                    </a:ext>
                  </a:extLst>
                </p:cNvPr>
                <p:cNvSpPr>
                  <a:spLocks noEditPoints="1"/>
                </p:cNvSpPr>
                <p:nvPr/>
              </p:nvSpPr>
              <p:spPr bwMode="auto">
                <a:xfrm>
                  <a:off x="3685" y="3191"/>
                  <a:ext cx="250" cy="423"/>
                </a:xfrm>
                <a:custGeom>
                  <a:avLst/>
                  <a:gdLst>
                    <a:gd name="T0" fmla="*/ 17 w 499"/>
                    <a:gd name="T1" fmla="*/ 131 h 845"/>
                    <a:gd name="T2" fmla="*/ 26 w 499"/>
                    <a:gd name="T3" fmla="*/ 80 h 845"/>
                    <a:gd name="T4" fmla="*/ 39 w 499"/>
                    <a:gd name="T5" fmla="*/ 40 h 845"/>
                    <a:gd name="T6" fmla="*/ 42 w 499"/>
                    <a:gd name="T7" fmla="*/ 32 h 845"/>
                    <a:gd name="T8" fmla="*/ 58 w 499"/>
                    <a:gd name="T9" fmla="*/ 12 h 845"/>
                    <a:gd name="T10" fmla="*/ 62 w 499"/>
                    <a:gd name="T11" fmla="*/ 9 h 845"/>
                    <a:gd name="T12" fmla="*/ 185 w 499"/>
                    <a:gd name="T13" fmla="*/ 9 h 845"/>
                    <a:gd name="T14" fmla="*/ 189 w 499"/>
                    <a:gd name="T15" fmla="*/ 9 h 845"/>
                    <a:gd name="T16" fmla="*/ 197 w 499"/>
                    <a:gd name="T17" fmla="*/ 17 h 845"/>
                    <a:gd name="T18" fmla="*/ 213 w 499"/>
                    <a:gd name="T19" fmla="*/ 30 h 845"/>
                    <a:gd name="T20" fmla="*/ 216 w 499"/>
                    <a:gd name="T21" fmla="*/ 52 h 845"/>
                    <a:gd name="T22" fmla="*/ 228 w 499"/>
                    <a:gd name="T23" fmla="*/ 96 h 845"/>
                    <a:gd name="T24" fmla="*/ 235 w 499"/>
                    <a:gd name="T25" fmla="*/ 150 h 845"/>
                    <a:gd name="T26" fmla="*/ 237 w 499"/>
                    <a:gd name="T27" fmla="*/ 253 h 845"/>
                    <a:gd name="T28" fmla="*/ 231 w 499"/>
                    <a:gd name="T29" fmla="*/ 310 h 845"/>
                    <a:gd name="T30" fmla="*/ 220 w 499"/>
                    <a:gd name="T31" fmla="*/ 358 h 845"/>
                    <a:gd name="T32" fmla="*/ 207 w 499"/>
                    <a:gd name="T33" fmla="*/ 394 h 845"/>
                    <a:gd name="T34" fmla="*/ 203 w 499"/>
                    <a:gd name="T35" fmla="*/ 399 h 845"/>
                    <a:gd name="T36" fmla="*/ 187 w 499"/>
                    <a:gd name="T37" fmla="*/ 414 h 845"/>
                    <a:gd name="T38" fmla="*/ 190 w 499"/>
                    <a:gd name="T39" fmla="*/ 414 h 845"/>
                    <a:gd name="T40" fmla="*/ 60 w 499"/>
                    <a:gd name="T41" fmla="*/ 414 h 845"/>
                    <a:gd name="T42" fmla="*/ 64 w 499"/>
                    <a:gd name="T43" fmla="*/ 414 h 845"/>
                    <a:gd name="T44" fmla="*/ 47 w 499"/>
                    <a:gd name="T45" fmla="*/ 399 h 845"/>
                    <a:gd name="T46" fmla="*/ 43 w 499"/>
                    <a:gd name="T47" fmla="*/ 394 h 845"/>
                    <a:gd name="T48" fmla="*/ 30 w 499"/>
                    <a:gd name="T49" fmla="*/ 358 h 845"/>
                    <a:gd name="T50" fmla="*/ 19 w 499"/>
                    <a:gd name="T51" fmla="*/ 310 h 845"/>
                    <a:gd name="T52" fmla="*/ 13 w 499"/>
                    <a:gd name="T53" fmla="*/ 253 h 845"/>
                    <a:gd name="T54" fmla="*/ 0 w 499"/>
                    <a:gd name="T55" fmla="*/ 212 h 845"/>
                    <a:gd name="T56" fmla="*/ 5 w 499"/>
                    <a:gd name="T57" fmla="*/ 292 h 845"/>
                    <a:gd name="T58" fmla="*/ 14 w 499"/>
                    <a:gd name="T59" fmla="*/ 343 h 845"/>
                    <a:gd name="T60" fmla="*/ 27 w 499"/>
                    <a:gd name="T61" fmla="*/ 383 h 845"/>
                    <a:gd name="T62" fmla="*/ 38 w 499"/>
                    <a:gd name="T63" fmla="*/ 406 h 845"/>
                    <a:gd name="T64" fmla="*/ 55 w 499"/>
                    <a:gd name="T65" fmla="*/ 421 h 845"/>
                    <a:gd name="T66" fmla="*/ 66 w 499"/>
                    <a:gd name="T67" fmla="*/ 423 h 845"/>
                    <a:gd name="T68" fmla="*/ 193 w 499"/>
                    <a:gd name="T69" fmla="*/ 422 h 845"/>
                    <a:gd name="T70" fmla="*/ 206 w 499"/>
                    <a:gd name="T71" fmla="*/ 413 h 845"/>
                    <a:gd name="T72" fmla="*/ 219 w 499"/>
                    <a:gd name="T73" fmla="*/ 394 h 845"/>
                    <a:gd name="T74" fmla="*/ 228 w 499"/>
                    <a:gd name="T75" fmla="*/ 371 h 845"/>
                    <a:gd name="T76" fmla="*/ 240 w 499"/>
                    <a:gd name="T77" fmla="*/ 327 h 845"/>
                    <a:gd name="T78" fmla="*/ 247 w 499"/>
                    <a:gd name="T79" fmla="*/ 273 h 845"/>
                    <a:gd name="T80" fmla="*/ 249 w 499"/>
                    <a:gd name="T81" fmla="*/ 170 h 845"/>
                    <a:gd name="T82" fmla="*/ 243 w 499"/>
                    <a:gd name="T83" fmla="*/ 113 h 845"/>
                    <a:gd name="T84" fmla="*/ 232 w 499"/>
                    <a:gd name="T85" fmla="*/ 65 h 845"/>
                    <a:gd name="T86" fmla="*/ 219 w 499"/>
                    <a:gd name="T87" fmla="*/ 30 h 845"/>
                    <a:gd name="T88" fmla="*/ 206 w 499"/>
                    <a:gd name="T89" fmla="*/ 10 h 845"/>
                    <a:gd name="T90" fmla="*/ 193 w 499"/>
                    <a:gd name="T91" fmla="*/ 2 h 845"/>
                    <a:gd name="T92" fmla="*/ 66 w 499"/>
                    <a:gd name="T93" fmla="*/ 0 h 845"/>
                    <a:gd name="T94" fmla="*/ 55 w 499"/>
                    <a:gd name="T95" fmla="*/ 2 h 845"/>
                    <a:gd name="T96" fmla="*/ 38 w 499"/>
                    <a:gd name="T97" fmla="*/ 17 h 845"/>
                    <a:gd name="T98" fmla="*/ 31 w 499"/>
                    <a:gd name="T99" fmla="*/ 30 h 845"/>
                    <a:gd name="T100" fmla="*/ 18 w 499"/>
                    <a:gd name="T101" fmla="*/ 65 h 845"/>
                    <a:gd name="T102" fmla="*/ 7 w 499"/>
                    <a:gd name="T103" fmla="*/ 113 h 845"/>
                    <a:gd name="T104" fmla="*/ 1 w 499"/>
                    <a:gd name="T105" fmla="*/ 170 h 8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9"/>
                    <a:gd name="T160" fmla="*/ 0 h 845"/>
                    <a:gd name="T161" fmla="*/ 499 w 499"/>
                    <a:gd name="T162" fmla="*/ 845 h 8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9" h="845">
                      <a:moveTo>
                        <a:pt x="25" y="339"/>
                      </a:moveTo>
                      <a:lnTo>
                        <a:pt x="29" y="299"/>
                      </a:lnTo>
                      <a:lnTo>
                        <a:pt x="33" y="262"/>
                      </a:lnTo>
                      <a:lnTo>
                        <a:pt x="37" y="226"/>
                      </a:lnTo>
                      <a:lnTo>
                        <a:pt x="43" y="191"/>
                      </a:lnTo>
                      <a:lnTo>
                        <a:pt x="51" y="159"/>
                      </a:lnTo>
                      <a:lnTo>
                        <a:pt x="59" y="129"/>
                      </a:lnTo>
                      <a:lnTo>
                        <a:pt x="67" y="103"/>
                      </a:lnTo>
                      <a:lnTo>
                        <a:pt x="77" y="79"/>
                      </a:lnTo>
                      <a:lnTo>
                        <a:pt x="85" y="59"/>
                      </a:lnTo>
                      <a:lnTo>
                        <a:pt x="73" y="59"/>
                      </a:lnTo>
                      <a:lnTo>
                        <a:pt x="83" y="64"/>
                      </a:lnTo>
                      <a:lnTo>
                        <a:pt x="93" y="47"/>
                      </a:lnTo>
                      <a:lnTo>
                        <a:pt x="105" y="33"/>
                      </a:lnTo>
                      <a:lnTo>
                        <a:pt x="115" y="23"/>
                      </a:lnTo>
                      <a:lnTo>
                        <a:pt x="127" y="17"/>
                      </a:lnTo>
                      <a:lnTo>
                        <a:pt x="119" y="11"/>
                      </a:lnTo>
                      <a:lnTo>
                        <a:pt x="123" y="18"/>
                      </a:lnTo>
                      <a:lnTo>
                        <a:pt x="119" y="20"/>
                      </a:lnTo>
                      <a:lnTo>
                        <a:pt x="131" y="17"/>
                      </a:lnTo>
                      <a:lnTo>
                        <a:pt x="369" y="17"/>
                      </a:lnTo>
                      <a:lnTo>
                        <a:pt x="380" y="20"/>
                      </a:lnTo>
                      <a:lnTo>
                        <a:pt x="380" y="11"/>
                      </a:lnTo>
                      <a:lnTo>
                        <a:pt x="377" y="18"/>
                      </a:lnTo>
                      <a:lnTo>
                        <a:pt x="373" y="17"/>
                      </a:lnTo>
                      <a:lnTo>
                        <a:pt x="384" y="23"/>
                      </a:lnTo>
                      <a:lnTo>
                        <a:pt x="394" y="33"/>
                      </a:lnTo>
                      <a:lnTo>
                        <a:pt x="406" y="47"/>
                      </a:lnTo>
                      <a:lnTo>
                        <a:pt x="416" y="64"/>
                      </a:lnTo>
                      <a:lnTo>
                        <a:pt x="426" y="59"/>
                      </a:lnTo>
                      <a:lnTo>
                        <a:pt x="414" y="59"/>
                      </a:lnTo>
                      <a:lnTo>
                        <a:pt x="424" y="79"/>
                      </a:lnTo>
                      <a:lnTo>
                        <a:pt x="432" y="103"/>
                      </a:lnTo>
                      <a:lnTo>
                        <a:pt x="440" y="129"/>
                      </a:lnTo>
                      <a:lnTo>
                        <a:pt x="448" y="159"/>
                      </a:lnTo>
                      <a:lnTo>
                        <a:pt x="456" y="191"/>
                      </a:lnTo>
                      <a:lnTo>
                        <a:pt x="462" y="226"/>
                      </a:lnTo>
                      <a:lnTo>
                        <a:pt x="466" y="262"/>
                      </a:lnTo>
                      <a:lnTo>
                        <a:pt x="470" y="299"/>
                      </a:lnTo>
                      <a:lnTo>
                        <a:pt x="474" y="339"/>
                      </a:lnTo>
                      <a:lnTo>
                        <a:pt x="476" y="423"/>
                      </a:lnTo>
                      <a:lnTo>
                        <a:pt x="474" y="506"/>
                      </a:lnTo>
                      <a:lnTo>
                        <a:pt x="470" y="546"/>
                      </a:lnTo>
                      <a:lnTo>
                        <a:pt x="466" y="584"/>
                      </a:lnTo>
                      <a:lnTo>
                        <a:pt x="462" y="620"/>
                      </a:lnTo>
                      <a:lnTo>
                        <a:pt x="456" y="654"/>
                      </a:lnTo>
                      <a:lnTo>
                        <a:pt x="448" y="686"/>
                      </a:lnTo>
                      <a:lnTo>
                        <a:pt x="440" y="716"/>
                      </a:lnTo>
                      <a:lnTo>
                        <a:pt x="432" y="742"/>
                      </a:lnTo>
                      <a:lnTo>
                        <a:pt x="424" y="766"/>
                      </a:lnTo>
                      <a:lnTo>
                        <a:pt x="414" y="787"/>
                      </a:lnTo>
                      <a:lnTo>
                        <a:pt x="426" y="787"/>
                      </a:lnTo>
                      <a:lnTo>
                        <a:pt x="416" y="781"/>
                      </a:lnTo>
                      <a:lnTo>
                        <a:pt x="406" y="798"/>
                      </a:lnTo>
                      <a:lnTo>
                        <a:pt x="394" y="812"/>
                      </a:lnTo>
                      <a:lnTo>
                        <a:pt x="384" y="822"/>
                      </a:lnTo>
                      <a:lnTo>
                        <a:pt x="373" y="828"/>
                      </a:lnTo>
                      <a:lnTo>
                        <a:pt x="380" y="835"/>
                      </a:lnTo>
                      <a:lnTo>
                        <a:pt x="377" y="827"/>
                      </a:lnTo>
                      <a:lnTo>
                        <a:pt x="380" y="827"/>
                      </a:lnTo>
                      <a:lnTo>
                        <a:pt x="369" y="828"/>
                      </a:lnTo>
                      <a:lnTo>
                        <a:pt x="131" y="828"/>
                      </a:lnTo>
                      <a:lnTo>
                        <a:pt x="119" y="827"/>
                      </a:lnTo>
                      <a:lnTo>
                        <a:pt x="119" y="835"/>
                      </a:lnTo>
                      <a:lnTo>
                        <a:pt x="123" y="827"/>
                      </a:lnTo>
                      <a:lnTo>
                        <a:pt x="127" y="828"/>
                      </a:lnTo>
                      <a:lnTo>
                        <a:pt x="115" y="822"/>
                      </a:lnTo>
                      <a:lnTo>
                        <a:pt x="105" y="812"/>
                      </a:lnTo>
                      <a:lnTo>
                        <a:pt x="93" y="798"/>
                      </a:lnTo>
                      <a:lnTo>
                        <a:pt x="83" y="781"/>
                      </a:lnTo>
                      <a:lnTo>
                        <a:pt x="73" y="787"/>
                      </a:lnTo>
                      <a:lnTo>
                        <a:pt x="85" y="787"/>
                      </a:lnTo>
                      <a:lnTo>
                        <a:pt x="77" y="766"/>
                      </a:lnTo>
                      <a:lnTo>
                        <a:pt x="67" y="742"/>
                      </a:lnTo>
                      <a:lnTo>
                        <a:pt x="59" y="716"/>
                      </a:lnTo>
                      <a:lnTo>
                        <a:pt x="51" y="686"/>
                      </a:lnTo>
                      <a:lnTo>
                        <a:pt x="43" y="654"/>
                      </a:lnTo>
                      <a:lnTo>
                        <a:pt x="37" y="620"/>
                      </a:lnTo>
                      <a:lnTo>
                        <a:pt x="33" y="584"/>
                      </a:lnTo>
                      <a:lnTo>
                        <a:pt x="29" y="546"/>
                      </a:lnTo>
                      <a:lnTo>
                        <a:pt x="25" y="506"/>
                      </a:lnTo>
                      <a:lnTo>
                        <a:pt x="23" y="423"/>
                      </a:lnTo>
                      <a:lnTo>
                        <a:pt x="25" y="339"/>
                      </a:lnTo>
                      <a:close/>
                      <a:moveTo>
                        <a:pt x="0" y="423"/>
                      </a:moveTo>
                      <a:lnTo>
                        <a:pt x="2" y="506"/>
                      </a:lnTo>
                      <a:lnTo>
                        <a:pt x="6" y="546"/>
                      </a:lnTo>
                      <a:lnTo>
                        <a:pt x="10" y="584"/>
                      </a:lnTo>
                      <a:lnTo>
                        <a:pt x="14" y="620"/>
                      </a:lnTo>
                      <a:lnTo>
                        <a:pt x="19" y="654"/>
                      </a:lnTo>
                      <a:lnTo>
                        <a:pt x="27" y="686"/>
                      </a:lnTo>
                      <a:lnTo>
                        <a:pt x="35" y="716"/>
                      </a:lnTo>
                      <a:lnTo>
                        <a:pt x="43" y="742"/>
                      </a:lnTo>
                      <a:lnTo>
                        <a:pt x="53" y="766"/>
                      </a:lnTo>
                      <a:lnTo>
                        <a:pt x="61" y="787"/>
                      </a:lnTo>
                      <a:lnTo>
                        <a:pt x="65" y="794"/>
                      </a:lnTo>
                      <a:lnTo>
                        <a:pt x="75" y="811"/>
                      </a:lnTo>
                      <a:lnTo>
                        <a:pt x="87" y="825"/>
                      </a:lnTo>
                      <a:lnTo>
                        <a:pt x="97" y="835"/>
                      </a:lnTo>
                      <a:lnTo>
                        <a:pt x="109" y="841"/>
                      </a:lnTo>
                      <a:lnTo>
                        <a:pt x="115" y="843"/>
                      </a:lnTo>
                      <a:lnTo>
                        <a:pt x="119" y="844"/>
                      </a:lnTo>
                      <a:lnTo>
                        <a:pt x="131" y="845"/>
                      </a:lnTo>
                      <a:lnTo>
                        <a:pt x="369" y="845"/>
                      </a:lnTo>
                      <a:lnTo>
                        <a:pt x="380" y="844"/>
                      </a:lnTo>
                      <a:lnTo>
                        <a:pt x="386" y="843"/>
                      </a:lnTo>
                      <a:lnTo>
                        <a:pt x="390" y="841"/>
                      </a:lnTo>
                      <a:lnTo>
                        <a:pt x="402" y="835"/>
                      </a:lnTo>
                      <a:lnTo>
                        <a:pt x="412" y="825"/>
                      </a:lnTo>
                      <a:lnTo>
                        <a:pt x="424" y="811"/>
                      </a:lnTo>
                      <a:lnTo>
                        <a:pt x="434" y="794"/>
                      </a:lnTo>
                      <a:lnTo>
                        <a:pt x="438" y="787"/>
                      </a:lnTo>
                      <a:lnTo>
                        <a:pt x="448" y="766"/>
                      </a:lnTo>
                      <a:lnTo>
                        <a:pt x="456" y="742"/>
                      </a:lnTo>
                      <a:lnTo>
                        <a:pt x="464" y="716"/>
                      </a:lnTo>
                      <a:lnTo>
                        <a:pt x="472" y="686"/>
                      </a:lnTo>
                      <a:lnTo>
                        <a:pt x="480" y="654"/>
                      </a:lnTo>
                      <a:lnTo>
                        <a:pt x="486" y="620"/>
                      </a:lnTo>
                      <a:lnTo>
                        <a:pt x="490" y="584"/>
                      </a:lnTo>
                      <a:lnTo>
                        <a:pt x="494" y="546"/>
                      </a:lnTo>
                      <a:lnTo>
                        <a:pt x="498" y="506"/>
                      </a:lnTo>
                      <a:lnTo>
                        <a:pt x="499" y="423"/>
                      </a:lnTo>
                      <a:lnTo>
                        <a:pt x="498" y="339"/>
                      </a:lnTo>
                      <a:lnTo>
                        <a:pt x="494" y="299"/>
                      </a:lnTo>
                      <a:lnTo>
                        <a:pt x="490" y="262"/>
                      </a:lnTo>
                      <a:lnTo>
                        <a:pt x="486" y="226"/>
                      </a:lnTo>
                      <a:lnTo>
                        <a:pt x="480" y="191"/>
                      </a:lnTo>
                      <a:lnTo>
                        <a:pt x="472" y="159"/>
                      </a:lnTo>
                      <a:lnTo>
                        <a:pt x="464" y="129"/>
                      </a:lnTo>
                      <a:lnTo>
                        <a:pt x="456" y="103"/>
                      </a:lnTo>
                      <a:lnTo>
                        <a:pt x="448" y="79"/>
                      </a:lnTo>
                      <a:lnTo>
                        <a:pt x="438" y="59"/>
                      </a:lnTo>
                      <a:lnTo>
                        <a:pt x="434" y="52"/>
                      </a:lnTo>
                      <a:lnTo>
                        <a:pt x="424" y="34"/>
                      </a:lnTo>
                      <a:lnTo>
                        <a:pt x="412" y="20"/>
                      </a:lnTo>
                      <a:lnTo>
                        <a:pt x="402" y="10"/>
                      </a:lnTo>
                      <a:lnTo>
                        <a:pt x="390" y="4"/>
                      </a:lnTo>
                      <a:lnTo>
                        <a:pt x="386" y="3"/>
                      </a:lnTo>
                      <a:lnTo>
                        <a:pt x="380" y="3"/>
                      </a:lnTo>
                      <a:lnTo>
                        <a:pt x="369" y="0"/>
                      </a:lnTo>
                      <a:lnTo>
                        <a:pt x="131" y="0"/>
                      </a:lnTo>
                      <a:lnTo>
                        <a:pt x="119" y="3"/>
                      </a:lnTo>
                      <a:lnTo>
                        <a:pt x="115" y="3"/>
                      </a:lnTo>
                      <a:lnTo>
                        <a:pt x="109" y="4"/>
                      </a:lnTo>
                      <a:lnTo>
                        <a:pt x="97" y="10"/>
                      </a:lnTo>
                      <a:lnTo>
                        <a:pt x="87" y="20"/>
                      </a:lnTo>
                      <a:lnTo>
                        <a:pt x="75" y="34"/>
                      </a:lnTo>
                      <a:lnTo>
                        <a:pt x="65" y="52"/>
                      </a:lnTo>
                      <a:lnTo>
                        <a:pt x="61" y="59"/>
                      </a:lnTo>
                      <a:lnTo>
                        <a:pt x="53" y="79"/>
                      </a:lnTo>
                      <a:lnTo>
                        <a:pt x="43" y="103"/>
                      </a:lnTo>
                      <a:lnTo>
                        <a:pt x="35" y="129"/>
                      </a:lnTo>
                      <a:lnTo>
                        <a:pt x="27" y="159"/>
                      </a:lnTo>
                      <a:lnTo>
                        <a:pt x="19" y="191"/>
                      </a:lnTo>
                      <a:lnTo>
                        <a:pt x="14" y="226"/>
                      </a:lnTo>
                      <a:lnTo>
                        <a:pt x="10" y="262"/>
                      </a:lnTo>
                      <a:lnTo>
                        <a:pt x="6" y="299"/>
                      </a:lnTo>
                      <a:lnTo>
                        <a:pt x="2" y="339"/>
                      </a:lnTo>
                      <a:lnTo>
                        <a:pt x="0" y="423"/>
                      </a:lnTo>
                      <a:close/>
                    </a:path>
                  </a:pathLst>
                </a:custGeom>
                <a:solidFill>
                  <a:srgbClr val="000000"/>
                </a:solidFill>
                <a:ln w="9525">
                  <a:noFill/>
                  <a:round/>
                  <a:headEnd/>
                  <a:tailEnd/>
                </a:ln>
              </p:spPr>
              <p:txBody>
                <a:bodyPr/>
                <a:lstStyle/>
                <a:p>
                  <a:endParaRPr lang="zh-TW" altLang="en-US" sz="1350"/>
                </a:p>
              </p:txBody>
            </p:sp>
            <p:sp>
              <p:nvSpPr>
                <p:cNvPr id="48" name="Freeform 43">
                  <a:extLst>
                    <a:ext uri="{FF2B5EF4-FFF2-40B4-BE49-F238E27FC236}">
                      <a16:creationId xmlns:a16="http://schemas.microsoft.com/office/drawing/2014/main" id="{B8A6C2E4-3D17-4790-B720-F0E2635E83BE}"/>
                    </a:ext>
                  </a:extLst>
                </p:cNvPr>
                <p:cNvSpPr>
                  <a:spLocks/>
                </p:cNvSpPr>
                <p:nvPr/>
              </p:nvSpPr>
              <p:spPr bwMode="auto">
                <a:xfrm>
                  <a:off x="3750" y="3191"/>
                  <a:ext cx="66" cy="423"/>
                </a:xfrm>
                <a:custGeom>
                  <a:avLst/>
                  <a:gdLst>
                    <a:gd name="T0" fmla="*/ 0 w 130"/>
                    <a:gd name="T1" fmla="*/ 9 h 845"/>
                    <a:gd name="T2" fmla="*/ 6 w 130"/>
                    <a:gd name="T3" fmla="*/ 6 h 845"/>
                    <a:gd name="T4" fmla="*/ 2 w 130"/>
                    <a:gd name="T5" fmla="*/ 9 h 845"/>
                    <a:gd name="T6" fmla="*/ 13 w 130"/>
                    <a:gd name="T7" fmla="*/ 17 h 845"/>
                    <a:gd name="T8" fmla="*/ 24 w 130"/>
                    <a:gd name="T9" fmla="*/ 32 h 845"/>
                    <a:gd name="T10" fmla="*/ 23 w 130"/>
                    <a:gd name="T11" fmla="*/ 30 h 845"/>
                    <a:gd name="T12" fmla="*/ 32 w 130"/>
                    <a:gd name="T13" fmla="*/ 52 h 845"/>
                    <a:gd name="T14" fmla="*/ 40 w 130"/>
                    <a:gd name="T15" fmla="*/ 80 h 845"/>
                    <a:gd name="T16" fmla="*/ 47 w 130"/>
                    <a:gd name="T17" fmla="*/ 113 h 845"/>
                    <a:gd name="T18" fmla="*/ 51 w 130"/>
                    <a:gd name="T19" fmla="*/ 150 h 845"/>
                    <a:gd name="T20" fmla="*/ 54 w 130"/>
                    <a:gd name="T21" fmla="*/ 212 h 845"/>
                    <a:gd name="T22" fmla="*/ 51 w 130"/>
                    <a:gd name="T23" fmla="*/ 273 h 845"/>
                    <a:gd name="T24" fmla="*/ 47 w 130"/>
                    <a:gd name="T25" fmla="*/ 310 h 845"/>
                    <a:gd name="T26" fmla="*/ 40 w 130"/>
                    <a:gd name="T27" fmla="*/ 343 h 845"/>
                    <a:gd name="T28" fmla="*/ 32 w 130"/>
                    <a:gd name="T29" fmla="*/ 371 h 845"/>
                    <a:gd name="T30" fmla="*/ 23 w 130"/>
                    <a:gd name="T31" fmla="*/ 394 h 845"/>
                    <a:gd name="T32" fmla="*/ 24 w 130"/>
                    <a:gd name="T33" fmla="*/ 391 h 845"/>
                    <a:gd name="T34" fmla="*/ 13 w 130"/>
                    <a:gd name="T35" fmla="*/ 406 h 845"/>
                    <a:gd name="T36" fmla="*/ 2 w 130"/>
                    <a:gd name="T37" fmla="*/ 414 h 845"/>
                    <a:gd name="T38" fmla="*/ 4 w 130"/>
                    <a:gd name="T39" fmla="*/ 414 h 845"/>
                    <a:gd name="T40" fmla="*/ 0 w 130"/>
                    <a:gd name="T41" fmla="*/ 414 h 845"/>
                    <a:gd name="T42" fmla="*/ 6 w 130"/>
                    <a:gd name="T43" fmla="*/ 422 h 845"/>
                    <a:gd name="T44" fmla="*/ 11 w 130"/>
                    <a:gd name="T45" fmla="*/ 421 h 845"/>
                    <a:gd name="T46" fmla="*/ 22 w 130"/>
                    <a:gd name="T47" fmla="*/ 413 h 845"/>
                    <a:gd name="T48" fmla="*/ 33 w 130"/>
                    <a:gd name="T49" fmla="*/ 397 h 845"/>
                    <a:gd name="T50" fmla="*/ 35 w 130"/>
                    <a:gd name="T51" fmla="*/ 394 h 845"/>
                    <a:gd name="T52" fmla="*/ 44 w 130"/>
                    <a:gd name="T53" fmla="*/ 371 h 845"/>
                    <a:gd name="T54" fmla="*/ 52 w 130"/>
                    <a:gd name="T55" fmla="*/ 343 h 845"/>
                    <a:gd name="T56" fmla="*/ 59 w 130"/>
                    <a:gd name="T57" fmla="*/ 310 h 845"/>
                    <a:gd name="T58" fmla="*/ 63 w 130"/>
                    <a:gd name="T59" fmla="*/ 273 h 845"/>
                    <a:gd name="T60" fmla="*/ 66 w 130"/>
                    <a:gd name="T61" fmla="*/ 212 h 845"/>
                    <a:gd name="T62" fmla="*/ 63 w 130"/>
                    <a:gd name="T63" fmla="*/ 150 h 845"/>
                    <a:gd name="T64" fmla="*/ 59 w 130"/>
                    <a:gd name="T65" fmla="*/ 113 h 845"/>
                    <a:gd name="T66" fmla="*/ 52 w 130"/>
                    <a:gd name="T67" fmla="*/ 80 h 845"/>
                    <a:gd name="T68" fmla="*/ 44 w 130"/>
                    <a:gd name="T69" fmla="*/ 52 h 845"/>
                    <a:gd name="T70" fmla="*/ 35 w 130"/>
                    <a:gd name="T71" fmla="*/ 30 h 845"/>
                    <a:gd name="T72" fmla="*/ 28 w 130"/>
                    <a:gd name="T73" fmla="*/ 17 h 845"/>
                    <a:gd name="T74" fmla="*/ 17 w 130"/>
                    <a:gd name="T75" fmla="*/ 5 h 845"/>
                    <a:gd name="T76" fmla="*/ 9 w 130"/>
                    <a:gd name="T77" fmla="*/ 2 h 845"/>
                    <a:gd name="T78" fmla="*/ 0 w 130"/>
                    <a:gd name="T79" fmla="*/ 0 h 8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
                    <a:gd name="T121" fmla="*/ 0 h 845"/>
                    <a:gd name="T122" fmla="*/ 130 w 130"/>
                    <a:gd name="T123" fmla="*/ 845 h 8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 h="845">
                      <a:moveTo>
                        <a:pt x="0" y="0"/>
                      </a:moveTo>
                      <a:lnTo>
                        <a:pt x="0" y="17"/>
                      </a:lnTo>
                      <a:lnTo>
                        <a:pt x="11" y="20"/>
                      </a:lnTo>
                      <a:lnTo>
                        <a:pt x="11" y="11"/>
                      </a:lnTo>
                      <a:lnTo>
                        <a:pt x="7" y="18"/>
                      </a:lnTo>
                      <a:lnTo>
                        <a:pt x="4" y="17"/>
                      </a:lnTo>
                      <a:lnTo>
                        <a:pt x="15" y="23"/>
                      </a:lnTo>
                      <a:lnTo>
                        <a:pt x="25" y="33"/>
                      </a:lnTo>
                      <a:lnTo>
                        <a:pt x="37" y="47"/>
                      </a:lnTo>
                      <a:lnTo>
                        <a:pt x="47" y="64"/>
                      </a:lnTo>
                      <a:lnTo>
                        <a:pt x="57" y="59"/>
                      </a:lnTo>
                      <a:lnTo>
                        <a:pt x="45" y="59"/>
                      </a:lnTo>
                      <a:lnTo>
                        <a:pt x="55" y="79"/>
                      </a:lnTo>
                      <a:lnTo>
                        <a:pt x="63" y="103"/>
                      </a:lnTo>
                      <a:lnTo>
                        <a:pt x="71" y="129"/>
                      </a:lnTo>
                      <a:lnTo>
                        <a:pt x="79" y="159"/>
                      </a:lnTo>
                      <a:lnTo>
                        <a:pt x="87" y="191"/>
                      </a:lnTo>
                      <a:lnTo>
                        <a:pt x="93" y="226"/>
                      </a:lnTo>
                      <a:lnTo>
                        <a:pt x="97" y="262"/>
                      </a:lnTo>
                      <a:lnTo>
                        <a:pt x="101" y="299"/>
                      </a:lnTo>
                      <a:lnTo>
                        <a:pt x="105" y="339"/>
                      </a:lnTo>
                      <a:lnTo>
                        <a:pt x="107" y="423"/>
                      </a:lnTo>
                      <a:lnTo>
                        <a:pt x="105" y="506"/>
                      </a:lnTo>
                      <a:lnTo>
                        <a:pt x="101" y="546"/>
                      </a:lnTo>
                      <a:lnTo>
                        <a:pt x="97" y="584"/>
                      </a:lnTo>
                      <a:lnTo>
                        <a:pt x="93" y="620"/>
                      </a:lnTo>
                      <a:lnTo>
                        <a:pt x="87" y="654"/>
                      </a:lnTo>
                      <a:lnTo>
                        <a:pt x="79" y="686"/>
                      </a:lnTo>
                      <a:lnTo>
                        <a:pt x="71" y="716"/>
                      </a:lnTo>
                      <a:lnTo>
                        <a:pt x="63" y="742"/>
                      </a:lnTo>
                      <a:lnTo>
                        <a:pt x="55" y="766"/>
                      </a:lnTo>
                      <a:lnTo>
                        <a:pt x="45" y="787"/>
                      </a:lnTo>
                      <a:lnTo>
                        <a:pt x="57" y="787"/>
                      </a:lnTo>
                      <a:lnTo>
                        <a:pt x="47" y="781"/>
                      </a:lnTo>
                      <a:lnTo>
                        <a:pt x="37" y="798"/>
                      </a:lnTo>
                      <a:lnTo>
                        <a:pt x="25" y="812"/>
                      </a:lnTo>
                      <a:lnTo>
                        <a:pt x="15" y="822"/>
                      </a:lnTo>
                      <a:lnTo>
                        <a:pt x="4" y="828"/>
                      </a:lnTo>
                      <a:lnTo>
                        <a:pt x="11" y="835"/>
                      </a:lnTo>
                      <a:lnTo>
                        <a:pt x="7" y="827"/>
                      </a:lnTo>
                      <a:lnTo>
                        <a:pt x="11" y="827"/>
                      </a:lnTo>
                      <a:lnTo>
                        <a:pt x="0" y="828"/>
                      </a:lnTo>
                      <a:lnTo>
                        <a:pt x="0" y="845"/>
                      </a:lnTo>
                      <a:lnTo>
                        <a:pt x="11" y="844"/>
                      </a:lnTo>
                      <a:lnTo>
                        <a:pt x="17" y="843"/>
                      </a:lnTo>
                      <a:lnTo>
                        <a:pt x="21" y="841"/>
                      </a:lnTo>
                      <a:lnTo>
                        <a:pt x="33" y="835"/>
                      </a:lnTo>
                      <a:lnTo>
                        <a:pt x="43" y="825"/>
                      </a:lnTo>
                      <a:lnTo>
                        <a:pt x="55" y="811"/>
                      </a:lnTo>
                      <a:lnTo>
                        <a:pt x="65" y="794"/>
                      </a:lnTo>
                      <a:lnTo>
                        <a:pt x="69" y="787"/>
                      </a:lnTo>
                      <a:lnTo>
                        <a:pt x="79" y="766"/>
                      </a:lnTo>
                      <a:lnTo>
                        <a:pt x="87" y="742"/>
                      </a:lnTo>
                      <a:lnTo>
                        <a:pt x="95" y="716"/>
                      </a:lnTo>
                      <a:lnTo>
                        <a:pt x="103" y="686"/>
                      </a:lnTo>
                      <a:lnTo>
                        <a:pt x="111" y="654"/>
                      </a:lnTo>
                      <a:lnTo>
                        <a:pt x="117" y="620"/>
                      </a:lnTo>
                      <a:lnTo>
                        <a:pt x="121" y="584"/>
                      </a:lnTo>
                      <a:lnTo>
                        <a:pt x="125" y="546"/>
                      </a:lnTo>
                      <a:lnTo>
                        <a:pt x="128" y="506"/>
                      </a:lnTo>
                      <a:lnTo>
                        <a:pt x="130" y="423"/>
                      </a:lnTo>
                      <a:lnTo>
                        <a:pt x="128" y="339"/>
                      </a:lnTo>
                      <a:lnTo>
                        <a:pt x="125" y="299"/>
                      </a:lnTo>
                      <a:lnTo>
                        <a:pt x="121" y="262"/>
                      </a:lnTo>
                      <a:lnTo>
                        <a:pt x="117" y="226"/>
                      </a:lnTo>
                      <a:lnTo>
                        <a:pt x="111" y="191"/>
                      </a:lnTo>
                      <a:lnTo>
                        <a:pt x="103" y="159"/>
                      </a:lnTo>
                      <a:lnTo>
                        <a:pt x="95" y="129"/>
                      </a:lnTo>
                      <a:lnTo>
                        <a:pt x="87" y="103"/>
                      </a:lnTo>
                      <a:lnTo>
                        <a:pt x="79" y="79"/>
                      </a:lnTo>
                      <a:lnTo>
                        <a:pt x="69" y="59"/>
                      </a:lnTo>
                      <a:lnTo>
                        <a:pt x="65" y="52"/>
                      </a:lnTo>
                      <a:lnTo>
                        <a:pt x="55" y="34"/>
                      </a:lnTo>
                      <a:lnTo>
                        <a:pt x="43" y="20"/>
                      </a:lnTo>
                      <a:lnTo>
                        <a:pt x="33" y="10"/>
                      </a:lnTo>
                      <a:lnTo>
                        <a:pt x="21" y="4"/>
                      </a:lnTo>
                      <a:lnTo>
                        <a:pt x="17" y="3"/>
                      </a:lnTo>
                      <a:lnTo>
                        <a:pt x="11" y="3"/>
                      </a:lnTo>
                      <a:lnTo>
                        <a:pt x="0" y="0"/>
                      </a:lnTo>
                      <a:close/>
                    </a:path>
                  </a:pathLst>
                </a:custGeom>
                <a:solidFill>
                  <a:srgbClr val="000000"/>
                </a:solidFill>
                <a:ln w="9525">
                  <a:noFill/>
                  <a:round/>
                  <a:headEnd/>
                  <a:tailEnd/>
                </a:ln>
              </p:spPr>
              <p:txBody>
                <a:bodyPr/>
                <a:lstStyle/>
                <a:p>
                  <a:endParaRPr lang="zh-TW" altLang="en-US" sz="1350"/>
                </a:p>
              </p:txBody>
            </p:sp>
          </p:grpSp>
        </p:grpSp>
        <p:sp>
          <p:nvSpPr>
            <p:cNvPr id="22" name="Freeform 44">
              <a:extLst>
                <a:ext uri="{FF2B5EF4-FFF2-40B4-BE49-F238E27FC236}">
                  <a16:creationId xmlns:a16="http://schemas.microsoft.com/office/drawing/2014/main" id="{AB00AE67-6F29-4BB5-8523-34B4C830181E}"/>
                </a:ext>
              </a:extLst>
            </p:cNvPr>
            <p:cNvSpPr>
              <a:spLocks/>
            </p:cNvSpPr>
            <p:nvPr/>
          </p:nvSpPr>
          <p:spPr bwMode="auto">
            <a:xfrm>
              <a:off x="3179" y="2551"/>
              <a:ext cx="2134" cy="1198"/>
            </a:xfrm>
            <a:custGeom>
              <a:avLst/>
              <a:gdLst>
                <a:gd name="T0" fmla="*/ 2130 w 4483"/>
                <a:gd name="T1" fmla="*/ 1198 h 1190"/>
                <a:gd name="T2" fmla="*/ 2134 w 4483"/>
                <a:gd name="T3" fmla="*/ 1182 h 1190"/>
                <a:gd name="T4" fmla="*/ 4 w 4483"/>
                <a:gd name="T5" fmla="*/ 0 h 1190"/>
                <a:gd name="T6" fmla="*/ 0 w 4483"/>
                <a:gd name="T7" fmla="*/ 16 h 1190"/>
                <a:gd name="T8" fmla="*/ 2130 w 4483"/>
                <a:gd name="T9" fmla="*/ 1198 h 1190"/>
                <a:gd name="T10" fmla="*/ 0 60000 65536"/>
                <a:gd name="T11" fmla="*/ 0 60000 65536"/>
                <a:gd name="T12" fmla="*/ 0 60000 65536"/>
                <a:gd name="T13" fmla="*/ 0 60000 65536"/>
                <a:gd name="T14" fmla="*/ 0 60000 65536"/>
                <a:gd name="T15" fmla="*/ 0 w 4483"/>
                <a:gd name="T16" fmla="*/ 0 h 1190"/>
                <a:gd name="T17" fmla="*/ 4483 w 4483"/>
                <a:gd name="T18" fmla="*/ 1190 h 1190"/>
              </a:gdLst>
              <a:ahLst/>
              <a:cxnLst>
                <a:cxn ang="T10">
                  <a:pos x="T0" y="T1"/>
                </a:cxn>
                <a:cxn ang="T11">
                  <a:pos x="T2" y="T3"/>
                </a:cxn>
                <a:cxn ang="T12">
                  <a:pos x="T4" y="T5"/>
                </a:cxn>
                <a:cxn ang="T13">
                  <a:pos x="T6" y="T7"/>
                </a:cxn>
                <a:cxn ang="T14">
                  <a:pos x="T8" y="T9"/>
                </a:cxn>
              </a:cxnLst>
              <a:rect l="T15" t="T16" r="T17" b="T18"/>
              <a:pathLst>
                <a:path w="4483" h="1190">
                  <a:moveTo>
                    <a:pt x="4475" y="1190"/>
                  </a:moveTo>
                  <a:lnTo>
                    <a:pt x="4483" y="1174"/>
                  </a:lnTo>
                  <a:lnTo>
                    <a:pt x="8" y="0"/>
                  </a:lnTo>
                  <a:lnTo>
                    <a:pt x="0" y="16"/>
                  </a:lnTo>
                  <a:lnTo>
                    <a:pt x="4475" y="1190"/>
                  </a:lnTo>
                  <a:close/>
                </a:path>
              </a:pathLst>
            </a:custGeom>
            <a:solidFill>
              <a:srgbClr val="3333CC"/>
            </a:solidFill>
            <a:ln w="28575" cmpd="sng">
              <a:solidFill>
                <a:srgbClr val="333399"/>
              </a:solidFill>
              <a:round/>
              <a:headEnd/>
              <a:tailEnd/>
            </a:ln>
          </p:spPr>
          <p:txBody>
            <a:bodyPr/>
            <a:lstStyle/>
            <a:p>
              <a:endParaRPr lang="zh-TW" altLang="en-US" sz="1350"/>
            </a:p>
          </p:txBody>
        </p:sp>
        <p:grpSp>
          <p:nvGrpSpPr>
            <p:cNvPr id="23" name="Group 45">
              <a:extLst>
                <a:ext uri="{FF2B5EF4-FFF2-40B4-BE49-F238E27FC236}">
                  <a16:creationId xmlns:a16="http://schemas.microsoft.com/office/drawing/2014/main" id="{F57DBE97-0EFD-4A7D-83C0-32077DE2CF30}"/>
                </a:ext>
              </a:extLst>
            </p:cNvPr>
            <p:cNvGrpSpPr>
              <a:grpSpLocks/>
            </p:cNvGrpSpPr>
            <p:nvPr/>
          </p:nvGrpSpPr>
          <p:grpSpPr bwMode="auto">
            <a:xfrm rot="-1966745">
              <a:off x="3822" y="3925"/>
              <a:ext cx="488" cy="139"/>
              <a:chOff x="1414" y="3986"/>
              <a:chExt cx="531" cy="177"/>
            </a:xfrm>
          </p:grpSpPr>
          <p:sp>
            <p:nvSpPr>
              <p:cNvPr id="38" name="Rectangle 46">
                <a:extLst>
                  <a:ext uri="{FF2B5EF4-FFF2-40B4-BE49-F238E27FC236}">
                    <a16:creationId xmlns:a16="http://schemas.microsoft.com/office/drawing/2014/main" id="{7ED9F32E-DBFA-4F03-B7B1-4F5B16BB739F}"/>
                  </a:ext>
                </a:extLst>
              </p:cNvPr>
              <p:cNvSpPr>
                <a:spLocks noChangeArrowheads="1"/>
              </p:cNvSpPr>
              <p:nvPr/>
            </p:nvSpPr>
            <p:spPr bwMode="auto">
              <a:xfrm>
                <a:off x="1491" y="4009"/>
                <a:ext cx="131" cy="9"/>
              </a:xfrm>
              <a:prstGeom prst="rect">
                <a:avLst/>
              </a:prstGeom>
              <a:solidFill>
                <a:schemeClr val="tx1"/>
              </a:solidFill>
              <a:ln w="9525">
                <a:solidFill>
                  <a:schemeClr val="tx1"/>
                </a:solidFill>
                <a:miter lim="800000"/>
                <a:headEnd/>
                <a:tailEnd/>
              </a:ln>
            </p:spPr>
            <p:txBody>
              <a:bodyPr/>
              <a:lstStyle/>
              <a:p>
                <a:endParaRPr lang="zh-TW" altLang="en-US" sz="1350"/>
              </a:p>
            </p:txBody>
          </p:sp>
          <p:sp>
            <p:nvSpPr>
              <p:cNvPr id="39" name="Freeform 47">
                <a:extLst>
                  <a:ext uri="{FF2B5EF4-FFF2-40B4-BE49-F238E27FC236}">
                    <a16:creationId xmlns:a16="http://schemas.microsoft.com/office/drawing/2014/main" id="{C78C33AD-C70F-4684-A478-DF75C74DC2B5}"/>
                  </a:ext>
                </a:extLst>
              </p:cNvPr>
              <p:cNvSpPr>
                <a:spLocks/>
              </p:cNvSpPr>
              <p:nvPr/>
            </p:nvSpPr>
            <p:spPr bwMode="auto">
              <a:xfrm>
                <a:off x="1414" y="3986"/>
                <a:ext cx="116" cy="55"/>
              </a:xfrm>
              <a:custGeom>
                <a:avLst/>
                <a:gdLst>
                  <a:gd name="T0" fmla="*/ 116 w 232"/>
                  <a:gd name="T1" fmla="*/ 0 h 111"/>
                  <a:gd name="T2" fmla="*/ 0 w 232"/>
                  <a:gd name="T3" fmla="*/ 28 h 111"/>
                  <a:gd name="T4" fmla="*/ 116 w 232"/>
                  <a:gd name="T5" fmla="*/ 55 h 111"/>
                  <a:gd name="T6" fmla="*/ 80 w 232"/>
                  <a:gd name="T7" fmla="*/ 28 h 111"/>
                  <a:gd name="T8" fmla="*/ 116 w 232"/>
                  <a:gd name="T9" fmla="*/ 0 h 111"/>
                  <a:gd name="T10" fmla="*/ 0 60000 65536"/>
                  <a:gd name="T11" fmla="*/ 0 60000 65536"/>
                  <a:gd name="T12" fmla="*/ 0 60000 65536"/>
                  <a:gd name="T13" fmla="*/ 0 60000 65536"/>
                  <a:gd name="T14" fmla="*/ 0 60000 65536"/>
                  <a:gd name="T15" fmla="*/ 0 w 232"/>
                  <a:gd name="T16" fmla="*/ 0 h 111"/>
                  <a:gd name="T17" fmla="*/ 232 w 232"/>
                  <a:gd name="T18" fmla="*/ 111 h 111"/>
                </a:gdLst>
                <a:ahLst/>
                <a:cxnLst>
                  <a:cxn ang="T10">
                    <a:pos x="T0" y="T1"/>
                  </a:cxn>
                  <a:cxn ang="T11">
                    <a:pos x="T2" y="T3"/>
                  </a:cxn>
                  <a:cxn ang="T12">
                    <a:pos x="T4" y="T5"/>
                  </a:cxn>
                  <a:cxn ang="T13">
                    <a:pos x="T6" y="T7"/>
                  </a:cxn>
                  <a:cxn ang="T14">
                    <a:pos x="T8" y="T9"/>
                  </a:cxn>
                </a:cxnLst>
                <a:rect l="T15" t="T16" r="T17" b="T18"/>
                <a:pathLst>
                  <a:path w="232" h="111">
                    <a:moveTo>
                      <a:pt x="232" y="0"/>
                    </a:moveTo>
                    <a:lnTo>
                      <a:pt x="0" y="56"/>
                    </a:lnTo>
                    <a:lnTo>
                      <a:pt x="232" y="111"/>
                    </a:lnTo>
                    <a:lnTo>
                      <a:pt x="159" y="56"/>
                    </a:lnTo>
                    <a:lnTo>
                      <a:pt x="232" y="0"/>
                    </a:lnTo>
                    <a:close/>
                  </a:path>
                </a:pathLst>
              </a:custGeom>
              <a:solidFill>
                <a:schemeClr val="tx1"/>
              </a:solidFill>
              <a:ln w="9525">
                <a:solidFill>
                  <a:schemeClr val="tx1"/>
                </a:solidFill>
                <a:round/>
                <a:headEnd/>
                <a:tailEnd/>
              </a:ln>
            </p:spPr>
            <p:txBody>
              <a:bodyPr/>
              <a:lstStyle/>
              <a:p>
                <a:endParaRPr lang="zh-TW" altLang="en-US" sz="1350"/>
              </a:p>
            </p:txBody>
          </p:sp>
          <p:sp>
            <p:nvSpPr>
              <p:cNvPr id="40" name="Freeform 48">
                <a:extLst>
                  <a:ext uri="{FF2B5EF4-FFF2-40B4-BE49-F238E27FC236}">
                    <a16:creationId xmlns:a16="http://schemas.microsoft.com/office/drawing/2014/main" id="{4D507364-CD98-42C2-9211-208B20683202}"/>
                  </a:ext>
                </a:extLst>
              </p:cNvPr>
              <p:cNvSpPr>
                <a:spLocks/>
              </p:cNvSpPr>
              <p:nvPr/>
            </p:nvSpPr>
            <p:spPr bwMode="auto">
              <a:xfrm>
                <a:off x="1829" y="4107"/>
                <a:ext cx="116" cy="56"/>
              </a:xfrm>
              <a:custGeom>
                <a:avLst/>
                <a:gdLst>
                  <a:gd name="T0" fmla="*/ 0 w 232"/>
                  <a:gd name="T1" fmla="*/ 56 h 110"/>
                  <a:gd name="T2" fmla="*/ 116 w 232"/>
                  <a:gd name="T3" fmla="*/ 27 h 110"/>
                  <a:gd name="T4" fmla="*/ 0 w 232"/>
                  <a:gd name="T5" fmla="*/ 0 h 110"/>
                  <a:gd name="T6" fmla="*/ 37 w 232"/>
                  <a:gd name="T7" fmla="*/ 27 h 110"/>
                  <a:gd name="T8" fmla="*/ 0 w 232"/>
                  <a:gd name="T9" fmla="*/ 56 h 110"/>
                  <a:gd name="T10" fmla="*/ 0 60000 65536"/>
                  <a:gd name="T11" fmla="*/ 0 60000 65536"/>
                  <a:gd name="T12" fmla="*/ 0 60000 65536"/>
                  <a:gd name="T13" fmla="*/ 0 60000 65536"/>
                  <a:gd name="T14" fmla="*/ 0 60000 65536"/>
                  <a:gd name="T15" fmla="*/ 0 w 232"/>
                  <a:gd name="T16" fmla="*/ 0 h 110"/>
                  <a:gd name="T17" fmla="*/ 232 w 232"/>
                  <a:gd name="T18" fmla="*/ 110 h 110"/>
                </a:gdLst>
                <a:ahLst/>
                <a:cxnLst>
                  <a:cxn ang="T10">
                    <a:pos x="T0" y="T1"/>
                  </a:cxn>
                  <a:cxn ang="T11">
                    <a:pos x="T2" y="T3"/>
                  </a:cxn>
                  <a:cxn ang="T12">
                    <a:pos x="T4" y="T5"/>
                  </a:cxn>
                  <a:cxn ang="T13">
                    <a:pos x="T6" y="T7"/>
                  </a:cxn>
                  <a:cxn ang="T14">
                    <a:pos x="T8" y="T9"/>
                  </a:cxn>
                </a:cxnLst>
                <a:rect l="T15" t="T16" r="T17" b="T18"/>
                <a:pathLst>
                  <a:path w="232" h="110">
                    <a:moveTo>
                      <a:pt x="0" y="110"/>
                    </a:moveTo>
                    <a:lnTo>
                      <a:pt x="232" y="54"/>
                    </a:lnTo>
                    <a:lnTo>
                      <a:pt x="0" y="0"/>
                    </a:lnTo>
                    <a:lnTo>
                      <a:pt x="74" y="54"/>
                    </a:lnTo>
                    <a:lnTo>
                      <a:pt x="0" y="110"/>
                    </a:lnTo>
                    <a:close/>
                  </a:path>
                </a:pathLst>
              </a:custGeom>
              <a:solidFill>
                <a:schemeClr val="tx1"/>
              </a:solidFill>
              <a:ln w="9525">
                <a:solidFill>
                  <a:schemeClr val="tx1"/>
                </a:solidFill>
                <a:round/>
                <a:headEnd/>
                <a:tailEnd/>
              </a:ln>
            </p:spPr>
            <p:txBody>
              <a:bodyPr/>
              <a:lstStyle/>
              <a:p>
                <a:endParaRPr lang="zh-TW" altLang="en-US" sz="1350"/>
              </a:p>
            </p:txBody>
          </p:sp>
        </p:grpSp>
        <p:grpSp>
          <p:nvGrpSpPr>
            <p:cNvPr id="24" name="Group 49">
              <a:extLst>
                <a:ext uri="{FF2B5EF4-FFF2-40B4-BE49-F238E27FC236}">
                  <a16:creationId xmlns:a16="http://schemas.microsoft.com/office/drawing/2014/main" id="{8693367D-1B0C-4518-90DB-3C69D626B03B}"/>
                </a:ext>
              </a:extLst>
            </p:cNvPr>
            <p:cNvGrpSpPr>
              <a:grpSpLocks/>
            </p:cNvGrpSpPr>
            <p:nvPr/>
          </p:nvGrpSpPr>
          <p:grpSpPr bwMode="auto">
            <a:xfrm>
              <a:off x="4302" y="3749"/>
              <a:ext cx="63" cy="134"/>
              <a:chOff x="2109" y="3920"/>
              <a:chExt cx="77" cy="173"/>
            </a:xfrm>
          </p:grpSpPr>
          <p:sp>
            <p:nvSpPr>
              <p:cNvPr id="35" name="Rectangle 50">
                <a:extLst>
                  <a:ext uri="{FF2B5EF4-FFF2-40B4-BE49-F238E27FC236}">
                    <a16:creationId xmlns:a16="http://schemas.microsoft.com/office/drawing/2014/main" id="{B930343E-6EDB-49D3-A831-552C82D29684}"/>
                  </a:ext>
                </a:extLst>
              </p:cNvPr>
              <p:cNvSpPr>
                <a:spLocks noChangeArrowheads="1"/>
              </p:cNvSpPr>
              <p:nvPr/>
            </p:nvSpPr>
            <p:spPr bwMode="auto">
              <a:xfrm>
                <a:off x="2142" y="3976"/>
                <a:ext cx="11" cy="61"/>
              </a:xfrm>
              <a:prstGeom prst="rect">
                <a:avLst/>
              </a:prstGeom>
              <a:solidFill>
                <a:schemeClr val="tx1"/>
              </a:solidFill>
              <a:ln w="9525">
                <a:noFill/>
                <a:miter lim="800000"/>
                <a:headEnd/>
                <a:tailEnd/>
              </a:ln>
            </p:spPr>
            <p:txBody>
              <a:bodyPr/>
              <a:lstStyle/>
              <a:p>
                <a:endParaRPr lang="zh-TW" altLang="en-US" sz="1350"/>
              </a:p>
            </p:txBody>
          </p:sp>
          <p:sp>
            <p:nvSpPr>
              <p:cNvPr id="36" name="Freeform 51">
                <a:extLst>
                  <a:ext uri="{FF2B5EF4-FFF2-40B4-BE49-F238E27FC236}">
                    <a16:creationId xmlns:a16="http://schemas.microsoft.com/office/drawing/2014/main" id="{3ACB1736-43E3-4BB7-A3E9-60FF506BDFFC}"/>
                  </a:ext>
                </a:extLst>
              </p:cNvPr>
              <p:cNvSpPr>
                <a:spLocks/>
              </p:cNvSpPr>
              <p:nvPr/>
            </p:nvSpPr>
            <p:spPr bwMode="auto">
              <a:xfrm>
                <a:off x="2109" y="4009"/>
                <a:ext cx="76" cy="84"/>
              </a:xfrm>
              <a:custGeom>
                <a:avLst/>
                <a:gdLst>
                  <a:gd name="T0" fmla="*/ 0 w 152"/>
                  <a:gd name="T1" fmla="*/ 0 h 168"/>
                  <a:gd name="T2" fmla="*/ 38 w 152"/>
                  <a:gd name="T3" fmla="*/ 84 h 168"/>
                  <a:gd name="T4" fmla="*/ 76 w 152"/>
                  <a:gd name="T5" fmla="*/ 0 h 168"/>
                  <a:gd name="T6" fmla="*/ 38 w 152"/>
                  <a:gd name="T7" fmla="*/ 26 h 168"/>
                  <a:gd name="T8" fmla="*/ 0 w 152"/>
                  <a:gd name="T9" fmla="*/ 0 h 168"/>
                  <a:gd name="T10" fmla="*/ 0 60000 65536"/>
                  <a:gd name="T11" fmla="*/ 0 60000 65536"/>
                  <a:gd name="T12" fmla="*/ 0 60000 65536"/>
                  <a:gd name="T13" fmla="*/ 0 60000 65536"/>
                  <a:gd name="T14" fmla="*/ 0 60000 65536"/>
                  <a:gd name="T15" fmla="*/ 0 w 152"/>
                  <a:gd name="T16" fmla="*/ 0 h 168"/>
                  <a:gd name="T17" fmla="*/ 152 w 152"/>
                  <a:gd name="T18" fmla="*/ 168 h 168"/>
                </a:gdLst>
                <a:ahLst/>
                <a:cxnLst>
                  <a:cxn ang="T10">
                    <a:pos x="T0" y="T1"/>
                  </a:cxn>
                  <a:cxn ang="T11">
                    <a:pos x="T2" y="T3"/>
                  </a:cxn>
                  <a:cxn ang="T12">
                    <a:pos x="T4" y="T5"/>
                  </a:cxn>
                  <a:cxn ang="T13">
                    <a:pos x="T6" y="T7"/>
                  </a:cxn>
                  <a:cxn ang="T14">
                    <a:pos x="T8" y="T9"/>
                  </a:cxn>
                </a:cxnLst>
                <a:rect l="T15" t="T16" r="T17" b="T18"/>
                <a:pathLst>
                  <a:path w="152" h="168">
                    <a:moveTo>
                      <a:pt x="0" y="0"/>
                    </a:moveTo>
                    <a:lnTo>
                      <a:pt x="77" y="168"/>
                    </a:lnTo>
                    <a:lnTo>
                      <a:pt x="152" y="0"/>
                    </a:lnTo>
                    <a:lnTo>
                      <a:pt x="77" y="53"/>
                    </a:lnTo>
                    <a:lnTo>
                      <a:pt x="0" y="0"/>
                    </a:lnTo>
                    <a:close/>
                  </a:path>
                </a:pathLst>
              </a:custGeom>
              <a:solidFill>
                <a:schemeClr val="tx1"/>
              </a:solidFill>
              <a:ln w="9525">
                <a:noFill/>
                <a:round/>
                <a:headEnd/>
                <a:tailEnd/>
              </a:ln>
            </p:spPr>
            <p:txBody>
              <a:bodyPr/>
              <a:lstStyle/>
              <a:p>
                <a:endParaRPr lang="zh-TW" altLang="en-US" sz="1350"/>
              </a:p>
            </p:txBody>
          </p:sp>
          <p:sp>
            <p:nvSpPr>
              <p:cNvPr id="37" name="Freeform 52">
                <a:extLst>
                  <a:ext uri="{FF2B5EF4-FFF2-40B4-BE49-F238E27FC236}">
                    <a16:creationId xmlns:a16="http://schemas.microsoft.com/office/drawing/2014/main" id="{9F283BAD-C7A8-444F-9ECF-F28199EA9196}"/>
                  </a:ext>
                </a:extLst>
              </p:cNvPr>
              <p:cNvSpPr>
                <a:spLocks/>
              </p:cNvSpPr>
              <p:nvPr/>
            </p:nvSpPr>
            <p:spPr bwMode="auto">
              <a:xfrm>
                <a:off x="2110" y="3920"/>
                <a:ext cx="76" cy="84"/>
              </a:xfrm>
              <a:custGeom>
                <a:avLst/>
                <a:gdLst>
                  <a:gd name="T0" fmla="*/ 76 w 152"/>
                  <a:gd name="T1" fmla="*/ 84 h 169"/>
                  <a:gd name="T2" fmla="*/ 38 w 152"/>
                  <a:gd name="T3" fmla="*/ 0 h 169"/>
                  <a:gd name="T4" fmla="*/ 0 w 152"/>
                  <a:gd name="T5" fmla="*/ 84 h 169"/>
                  <a:gd name="T6" fmla="*/ 38 w 152"/>
                  <a:gd name="T7" fmla="*/ 57 h 169"/>
                  <a:gd name="T8" fmla="*/ 76 w 152"/>
                  <a:gd name="T9" fmla="*/ 84 h 169"/>
                  <a:gd name="T10" fmla="*/ 0 60000 65536"/>
                  <a:gd name="T11" fmla="*/ 0 60000 65536"/>
                  <a:gd name="T12" fmla="*/ 0 60000 65536"/>
                  <a:gd name="T13" fmla="*/ 0 60000 65536"/>
                  <a:gd name="T14" fmla="*/ 0 60000 65536"/>
                  <a:gd name="T15" fmla="*/ 0 w 152"/>
                  <a:gd name="T16" fmla="*/ 0 h 169"/>
                  <a:gd name="T17" fmla="*/ 152 w 152"/>
                  <a:gd name="T18" fmla="*/ 169 h 169"/>
                </a:gdLst>
                <a:ahLst/>
                <a:cxnLst>
                  <a:cxn ang="T10">
                    <a:pos x="T0" y="T1"/>
                  </a:cxn>
                  <a:cxn ang="T11">
                    <a:pos x="T2" y="T3"/>
                  </a:cxn>
                  <a:cxn ang="T12">
                    <a:pos x="T4" y="T5"/>
                  </a:cxn>
                  <a:cxn ang="T13">
                    <a:pos x="T6" y="T7"/>
                  </a:cxn>
                  <a:cxn ang="T14">
                    <a:pos x="T8" y="T9"/>
                  </a:cxn>
                </a:cxnLst>
                <a:rect l="T15" t="T16" r="T17" b="T18"/>
                <a:pathLst>
                  <a:path w="152" h="169">
                    <a:moveTo>
                      <a:pt x="152" y="169"/>
                    </a:moveTo>
                    <a:lnTo>
                      <a:pt x="75" y="0"/>
                    </a:lnTo>
                    <a:lnTo>
                      <a:pt x="0" y="169"/>
                    </a:lnTo>
                    <a:lnTo>
                      <a:pt x="75" y="115"/>
                    </a:lnTo>
                    <a:lnTo>
                      <a:pt x="152" y="169"/>
                    </a:lnTo>
                    <a:close/>
                  </a:path>
                </a:pathLst>
              </a:custGeom>
              <a:solidFill>
                <a:schemeClr val="tx1"/>
              </a:solidFill>
              <a:ln w="9525">
                <a:noFill/>
                <a:round/>
                <a:headEnd/>
                <a:tailEnd/>
              </a:ln>
            </p:spPr>
            <p:txBody>
              <a:bodyPr/>
              <a:lstStyle/>
              <a:p>
                <a:endParaRPr lang="zh-TW" altLang="en-US" sz="1350"/>
              </a:p>
            </p:txBody>
          </p:sp>
        </p:grpSp>
        <p:grpSp>
          <p:nvGrpSpPr>
            <p:cNvPr id="25" name="Group 53">
              <a:extLst>
                <a:ext uri="{FF2B5EF4-FFF2-40B4-BE49-F238E27FC236}">
                  <a16:creationId xmlns:a16="http://schemas.microsoft.com/office/drawing/2014/main" id="{03898068-B7E9-4C61-AE51-EBCE97B6CEFB}"/>
                </a:ext>
              </a:extLst>
            </p:cNvPr>
            <p:cNvGrpSpPr>
              <a:grpSpLocks/>
            </p:cNvGrpSpPr>
            <p:nvPr/>
          </p:nvGrpSpPr>
          <p:grpSpPr bwMode="auto">
            <a:xfrm>
              <a:off x="2018" y="3855"/>
              <a:ext cx="235" cy="43"/>
              <a:chOff x="910" y="3305"/>
              <a:chExt cx="285" cy="56"/>
            </a:xfrm>
          </p:grpSpPr>
          <p:sp>
            <p:nvSpPr>
              <p:cNvPr id="32" name="Rectangle 54">
                <a:extLst>
                  <a:ext uri="{FF2B5EF4-FFF2-40B4-BE49-F238E27FC236}">
                    <a16:creationId xmlns:a16="http://schemas.microsoft.com/office/drawing/2014/main" id="{F6779626-0530-42FD-BD95-90EAFD872A33}"/>
                  </a:ext>
                </a:extLst>
              </p:cNvPr>
              <p:cNvSpPr>
                <a:spLocks noChangeArrowheads="1"/>
              </p:cNvSpPr>
              <p:nvPr/>
            </p:nvSpPr>
            <p:spPr bwMode="auto">
              <a:xfrm>
                <a:off x="987" y="3329"/>
                <a:ext cx="131" cy="9"/>
              </a:xfrm>
              <a:prstGeom prst="rect">
                <a:avLst/>
              </a:prstGeom>
              <a:solidFill>
                <a:schemeClr val="tx1"/>
              </a:solidFill>
              <a:ln w="9525">
                <a:solidFill>
                  <a:schemeClr val="tx1"/>
                </a:solidFill>
                <a:miter lim="800000"/>
                <a:headEnd/>
                <a:tailEnd/>
              </a:ln>
            </p:spPr>
            <p:txBody>
              <a:bodyPr/>
              <a:lstStyle/>
              <a:p>
                <a:endParaRPr kumimoji="1" lang="zh-TW" altLang="zh-TW"/>
              </a:p>
            </p:txBody>
          </p:sp>
          <p:sp>
            <p:nvSpPr>
              <p:cNvPr id="33" name="Freeform 55">
                <a:extLst>
                  <a:ext uri="{FF2B5EF4-FFF2-40B4-BE49-F238E27FC236}">
                    <a16:creationId xmlns:a16="http://schemas.microsoft.com/office/drawing/2014/main" id="{4156B97E-D61F-4ADA-8F85-AF1C1E2221C2}"/>
                  </a:ext>
                </a:extLst>
              </p:cNvPr>
              <p:cNvSpPr>
                <a:spLocks/>
              </p:cNvSpPr>
              <p:nvPr/>
            </p:nvSpPr>
            <p:spPr bwMode="auto">
              <a:xfrm>
                <a:off x="910" y="3305"/>
                <a:ext cx="116" cy="56"/>
              </a:xfrm>
              <a:custGeom>
                <a:avLst/>
                <a:gdLst>
                  <a:gd name="T0" fmla="*/ 116 w 232"/>
                  <a:gd name="T1" fmla="*/ 0 h 111"/>
                  <a:gd name="T2" fmla="*/ 0 w 232"/>
                  <a:gd name="T3" fmla="*/ 29 h 111"/>
                  <a:gd name="T4" fmla="*/ 116 w 232"/>
                  <a:gd name="T5" fmla="*/ 56 h 111"/>
                  <a:gd name="T6" fmla="*/ 79 w 232"/>
                  <a:gd name="T7" fmla="*/ 29 h 111"/>
                  <a:gd name="T8" fmla="*/ 116 w 232"/>
                  <a:gd name="T9" fmla="*/ 0 h 111"/>
                  <a:gd name="T10" fmla="*/ 0 60000 65536"/>
                  <a:gd name="T11" fmla="*/ 0 60000 65536"/>
                  <a:gd name="T12" fmla="*/ 0 60000 65536"/>
                  <a:gd name="T13" fmla="*/ 0 60000 65536"/>
                  <a:gd name="T14" fmla="*/ 0 60000 65536"/>
                  <a:gd name="T15" fmla="*/ 0 w 232"/>
                  <a:gd name="T16" fmla="*/ 0 h 111"/>
                  <a:gd name="T17" fmla="*/ 232 w 232"/>
                  <a:gd name="T18" fmla="*/ 111 h 111"/>
                </a:gdLst>
                <a:ahLst/>
                <a:cxnLst>
                  <a:cxn ang="T10">
                    <a:pos x="T0" y="T1"/>
                  </a:cxn>
                  <a:cxn ang="T11">
                    <a:pos x="T2" y="T3"/>
                  </a:cxn>
                  <a:cxn ang="T12">
                    <a:pos x="T4" y="T5"/>
                  </a:cxn>
                  <a:cxn ang="T13">
                    <a:pos x="T6" y="T7"/>
                  </a:cxn>
                  <a:cxn ang="T14">
                    <a:pos x="T8" y="T9"/>
                  </a:cxn>
                </a:cxnLst>
                <a:rect l="T15" t="T16" r="T17" b="T18"/>
                <a:pathLst>
                  <a:path w="232" h="111">
                    <a:moveTo>
                      <a:pt x="232" y="0"/>
                    </a:moveTo>
                    <a:lnTo>
                      <a:pt x="0" y="57"/>
                    </a:lnTo>
                    <a:lnTo>
                      <a:pt x="232" y="111"/>
                    </a:lnTo>
                    <a:lnTo>
                      <a:pt x="158" y="57"/>
                    </a:lnTo>
                    <a:lnTo>
                      <a:pt x="232" y="0"/>
                    </a:lnTo>
                    <a:close/>
                  </a:path>
                </a:pathLst>
              </a:custGeom>
              <a:solidFill>
                <a:schemeClr val="tx1"/>
              </a:solidFill>
              <a:ln w="9525">
                <a:solidFill>
                  <a:schemeClr val="tx1"/>
                </a:solidFill>
                <a:round/>
                <a:headEnd/>
                <a:tailEnd/>
              </a:ln>
            </p:spPr>
            <p:txBody>
              <a:bodyPr/>
              <a:lstStyle/>
              <a:p>
                <a:endParaRPr lang="zh-TW" altLang="en-US" sz="1350"/>
              </a:p>
            </p:txBody>
          </p:sp>
          <p:sp>
            <p:nvSpPr>
              <p:cNvPr id="34" name="Freeform 56">
                <a:extLst>
                  <a:ext uri="{FF2B5EF4-FFF2-40B4-BE49-F238E27FC236}">
                    <a16:creationId xmlns:a16="http://schemas.microsoft.com/office/drawing/2014/main" id="{040626B7-DE84-4CA6-8F60-99682645D3CA}"/>
                  </a:ext>
                </a:extLst>
              </p:cNvPr>
              <p:cNvSpPr>
                <a:spLocks/>
              </p:cNvSpPr>
              <p:nvPr/>
            </p:nvSpPr>
            <p:spPr bwMode="auto">
              <a:xfrm>
                <a:off x="1079" y="3306"/>
                <a:ext cx="116" cy="55"/>
              </a:xfrm>
              <a:custGeom>
                <a:avLst/>
                <a:gdLst>
                  <a:gd name="T0" fmla="*/ 0 w 232"/>
                  <a:gd name="T1" fmla="*/ 55 h 111"/>
                  <a:gd name="T2" fmla="*/ 116 w 232"/>
                  <a:gd name="T3" fmla="*/ 27 h 111"/>
                  <a:gd name="T4" fmla="*/ 0 w 232"/>
                  <a:gd name="T5" fmla="*/ 0 h 111"/>
                  <a:gd name="T6" fmla="*/ 37 w 232"/>
                  <a:gd name="T7" fmla="*/ 27 h 111"/>
                  <a:gd name="T8" fmla="*/ 0 w 232"/>
                  <a:gd name="T9" fmla="*/ 55 h 111"/>
                  <a:gd name="T10" fmla="*/ 0 60000 65536"/>
                  <a:gd name="T11" fmla="*/ 0 60000 65536"/>
                  <a:gd name="T12" fmla="*/ 0 60000 65536"/>
                  <a:gd name="T13" fmla="*/ 0 60000 65536"/>
                  <a:gd name="T14" fmla="*/ 0 60000 65536"/>
                  <a:gd name="T15" fmla="*/ 0 w 232"/>
                  <a:gd name="T16" fmla="*/ 0 h 111"/>
                  <a:gd name="T17" fmla="*/ 232 w 232"/>
                  <a:gd name="T18" fmla="*/ 111 h 111"/>
                </a:gdLst>
                <a:ahLst/>
                <a:cxnLst>
                  <a:cxn ang="T10">
                    <a:pos x="T0" y="T1"/>
                  </a:cxn>
                  <a:cxn ang="T11">
                    <a:pos x="T2" y="T3"/>
                  </a:cxn>
                  <a:cxn ang="T12">
                    <a:pos x="T4" y="T5"/>
                  </a:cxn>
                  <a:cxn ang="T13">
                    <a:pos x="T6" y="T7"/>
                  </a:cxn>
                  <a:cxn ang="T14">
                    <a:pos x="T8" y="T9"/>
                  </a:cxn>
                </a:cxnLst>
                <a:rect l="T15" t="T16" r="T17" b="T18"/>
                <a:pathLst>
                  <a:path w="232" h="111">
                    <a:moveTo>
                      <a:pt x="0" y="111"/>
                    </a:moveTo>
                    <a:lnTo>
                      <a:pt x="232" y="55"/>
                    </a:lnTo>
                    <a:lnTo>
                      <a:pt x="0" y="0"/>
                    </a:lnTo>
                    <a:lnTo>
                      <a:pt x="73" y="55"/>
                    </a:lnTo>
                    <a:lnTo>
                      <a:pt x="0" y="111"/>
                    </a:lnTo>
                    <a:close/>
                  </a:path>
                </a:pathLst>
              </a:custGeom>
              <a:solidFill>
                <a:schemeClr val="tx1"/>
              </a:solidFill>
              <a:ln w="9525">
                <a:solidFill>
                  <a:schemeClr val="tx1"/>
                </a:solidFill>
                <a:round/>
                <a:headEnd/>
                <a:tailEnd/>
              </a:ln>
            </p:spPr>
            <p:txBody>
              <a:bodyPr/>
              <a:lstStyle/>
              <a:p>
                <a:endParaRPr lang="zh-TW" altLang="en-US" sz="1350"/>
              </a:p>
            </p:txBody>
          </p:sp>
        </p:grpSp>
        <p:grpSp>
          <p:nvGrpSpPr>
            <p:cNvPr id="26" name="Group 57">
              <a:extLst>
                <a:ext uri="{FF2B5EF4-FFF2-40B4-BE49-F238E27FC236}">
                  <a16:creationId xmlns:a16="http://schemas.microsoft.com/office/drawing/2014/main" id="{6B0639A8-89B8-43A9-A7C4-0000784CFC09}"/>
                </a:ext>
              </a:extLst>
            </p:cNvPr>
            <p:cNvGrpSpPr>
              <a:grpSpLocks/>
            </p:cNvGrpSpPr>
            <p:nvPr/>
          </p:nvGrpSpPr>
          <p:grpSpPr bwMode="auto">
            <a:xfrm>
              <a:off x="5649" y="3819"/>
              <a:ext cx="73" cy="133"/>
              <a:chOff x="3299" y="3437"/>
              <a:chExt cx="77" cy="172"/>
            </a:xfrm>
          </p:grpSpPr>
          <p:sp>
            <p:nvSpPr>
              <p:cNvPr id="29" name="Rectangle 58">
                <a:extLst>
                  <a:ext uri="{FF2B5EF4-FFF2-40B4-BE49-F238E27FC236}">
                    <a16:creationId xmlns:a16="http://schemas.microsoft.com/office/drawing/2014/main" id="{E6AC7709-3A23-40D1-BDEF-779DD1DBE78E}"/>
                  </a:ext>
                </a:extLst>
              </p:cNvPr>
              <p:cNvSpPr>
                <a:spLocks noChangeArrowheads="1"/>
              </p:cNvSpPr>
              <p:nvPr/>
            </p:nvSpPr>
            <p:spPr bwMode="auto">
              <a:xfrm>
                <a:off x="3332" y="3493"/>
                <a:ext cx="12" cy="60"/>
              </a:xfrm>
              <a:prstGeom prst="rect">
                <a:avLst/>
              </a:prstGeom>
              <a:solidFill>
                <a:schemeClr val="tx1"/>
              </a:solidFill>
              <a:ln w="9525">
                <a:noFill/>
                <a:miter lim="800000"/>
                <a:headEnd/>
                <a:tailEnd/>
              </a:ln>
            </p:spPr>
            <p:txBody>
              <a:bodyPr/>
              <a:lstStyle/>
              <a:p>
                <a:endParaRPr lang="zh-TW" altLang="en-US" sz="1350"/>
              </a:p>
            </p:txBody>
          </p:sp>
          <p:sp>
            <p:nvSpPr>
              <p:cNvPr id="30" name="Freeform 59">
                <a:extLst>
                  <a:ext uri="{FF2B5EF4-FFF2-40B4-BE49-F238E27FC236}">
                    <a16:creationId xmlns:a16="http://schemas.microsoft.com/office/drawing/2014/main" id="{BE834D4C-52C5-4E94-9B15-FCD2E5DD89AA}"/>
                  </a:ext>
                </a:extLst>
              </p:cNvPr>
              <p:cNvSpPr>
                <a:spLocks/>
              </p:cNvSpPr>
              <p:nvPr/>
            </p:nvSpPr>
            <p:spPr bwMode="auto">
              <a:xfrm>
                <a:off x="3299" y="3525"/>
                <a:ext cx="76" cy="84"/>
              </a:xfrm>
              <a:custGeom>
                <a:avLst/>
                <a:gdLst>
                  <a:gd name="T0" fmla="*/ 0 w 153"/>
                  <a:gd name="T1" fmla="*/ 0 h 168"/>
                  <a:gd name="T2" fmla="*/ 38 w 153"/>
                  <a:gd name="T3" fmla="*/ 84 h 168"/>
                  <a:gd name="T4" fmla="*/ 76 w 153"/>
                  <a:gd name="T5" fmla="*/ 0 h 168"/>
                  <a:gd name="T6" fmla="*/ 38 w 153"/>
                  <a:gd name="T7" fmla="*/ 26 h 168"/>
                  <a:gd name="T8" fmla="*/ 0 w 153"/>
                  <a:gd name="T9" fmla="*/ 0 h 168"/>
                  <a:gd name="T10" fmla="*/ 0 60000 65536"/>
                  <a:gd name="T11" fmla="*/ 0 60000 65536"/>
                  <a:gd name="T12" fmla="*/ 0 60000 65536"/>
                  <a:gd name="T13" fmla="*/ 0 60000 65536"/>
                  <a:gd name="T14" fmla="*/ 0 60000 65536"/>
                  <a:gd name="T15" fmla="*/ 0 w 153"/>
                  <a:gd name="T16" fmla="*/ 0 h 168"/>
                  <a:gd name="T17" fmla="*/ 153 w 153"/>
                  <a:gd name="T18" fmla="*/ 168 h 168"/>
                </a:gdLst>
                <a:ahLst/>
                <a:cxnLst>
                  <a:cxn ang="T10">
                    <a:pos x="T0" y="T1"/>
                  </a:cxn>
                  <a:cxn ang="T11">
                    <a:pos x="T2" y="T3"/>
                  </a:cxn>
                  <a:cxn ang="T12">
                    <a:pos x="T4" y="T5"/>
                  </a:cxn>
                  <a:cxn ang="T13">
                    <a:pos x="T6" y="T7"/>
                  </a:cxn>
                  <a:cxn ang="T14">
                    <a:pos x="T8" y="T9"/>
                  </a:cxn>
                </a:cxnLst>
                <a:rect l="T15" t="T16" r="T17" b="T18"/>
                <a:pathLst>
                  <a:path w="153" h="168">
                    <a:moveTo>
                      <a:pt x="0" y="0"/>
                    </a:moveTo>
                    <a:lnTo>
                      <a:pt x="77" y="168"/>
                    </a:lnTo>
                    <a:lnTo>
                      <a:pt x="153" y="0"/>
                    </a:lnTo>
                    <a:lnTo>
                      <a:pt x="77" y="53"/>
                    </a:lnTo>
                    <a:lnTo>
                      <a:pt x="0" y="0"/>
                    </a:lnTo>
                    <a:close/>
                  </a:path>
                </a:pathLst>
              </a:custGeom>
              <a:solidFill>
                <a:schemeClr val="tx1"/>
              </a:solidFill>
              <a:ln w="9525">
                <a:noFill/>
                <a:round/>
                <a:headEnd/>
                <a:tailEnd/>
              </a:ln>
            </p:spPr>
            <p:txBody>
              <a:bodyPr/>
              <a:lstStyle/>
              <a:p>
                <a:endParaRPr lang="zh-TW" altLang="en-US" sz="1350"/>
              </a:p>
            </p:txBody>
          </p:sp>
          <p:sp>
            <p:nvSpPr>
              <p:cNvPr id="31" name="Freeform 60">
                <a:extLst>
                  <a:ext uri="{FF2B5EF4-FFF2-40B4-BE49-F238E27FC236}">
                    <a16:creationId xmlns:a16="http://schemas.microsoft.com/office/drawing/2014/main" id="{3C4B266D-7600-4059-A8C4-D06427A02B53}"/>
                  </a:ext>
                </a:extLst>
              </p:cNvPr>
              <p:cNvSpPr>
                <a:spLocks/>
              </p:cNvSpPr>
              <p:nvPr/>
            </p:nvSpPr>
            <p:spPr bwMode="auto">
              <a:xfrm>
                <a:off x="3300" y="3437"/>
                <a:ext cx="76" cy="84"/>
              </a:xfrm>
              <a:custGeom>
                <a:avLst/>
                <a:gdLst>
                  <a:gd name="T0" fmla="*/ 76 w 153"/>
                  <a:gd name="T1" fmla="*/ 84 h 168"/>
                  <a:gd name="T2" fmla="*/ 37 w 153"/>
                  <a:gd name="T3" fmla="*/ 0 h 168"/>
                  <a:gd name="T4" fmla="*/ 0 w 153"/>
                  <a:gd name="T5" fmla="*/ 84 h 168"/>
                  <a:gd name="T6" fmla="*/ 37 w 153"/>
                  <a:gd name="T7" fmla="*/ 57 h 168"/>
                  <a:gd name="T8" fmla="*/ 76 w 153"/>
                  <a:gd name="T9" fmla="*/ 84 h 168"/>
                  <a:gd name="T10" fmla="*/ 0 60000 65536"/>
                  <a:gd name="T11" fmla="*/ 0 60000 65536"/>
                  <a:gd name="T12" fmla="*/ 0 60000 65536"/>
                  <a:gd name="T13" fmla="*/ 0 60000 65536"/>
                  <a:gd name="T14" fmla="*/ 0 60000 65536"/>
                  <a:gd name="T15" fmla="*/ 0 w 153"/>
                  <a:gd name="T16" fmla="*/ 0 h 168"/>
                  <a:gd name="T17" fmla="*/ 153 w 153"/>
                  <a:gd name="T18" fmla="*/ 168 h 168"/>
                </a:gdLst>
                <a:ahLst/>
                <a:cxnLst>
                  <a:cxn ang="T10">
                    <a:pos x="T0" y="T1"/>
                  </a:cxn>
                  <a:cxn ang="T11">
                    <a:pos x="T2" y="T3"/>
                  </a:cxn>
                  <a:cxn ang="T12">
                    <a:pos x="T4" y="T5"/>
                  </a:cxn>
                  <a:cxn ang="T13">
                    <a:pos x="T6" y="T7"/>
                  </a:cxn>
                  <a:cxn ang="T14">
                    <a:pos x="T8" y="T9"/>
                  </a:cxn>
                </a:cxnLst>
                <a:rect l="T15" t="T16" r="T17" b="T18"/>
                <a:pathLst>
                  <a:path w="153" h="168">
                    <a:moveTo>
                      <a:pt x="153" y="168"/>
                    </a:moveTo>
                    <a:lnTo>
                      <a:pt x="75" y="0"/>
                    </a:lnTo>
                    <a:lnTo>
                      <a:pt x="0" y="168"/>
                    </a:lnTo>
                    <a:lnTo>
                      <a:pt x="75" y="115"/>
                    </a:lnTo>
                    <a:lnTo>
                      <a:pt x="153" y="168"/>
                    </a:lnTo>
                    <a:close/>
                  </a:path>
                </a:pathLst>
              </a:custGeom>
              <a:solidFill>
                <a:schemeClr val="tx1"/>
              </a:solidFill>
              <a:ln w="9525">
                <a:noFill/>
                <a:round/>
                <a:headEnd/>
                <a:tailEnd/>
              </a:ln>
            </p:spPr>
            <p:txBody>
              <a:bodyPr/>
              <a:lstStyle/>
              <a:p>
                <a:endParaRPr lang="zh-TW" altLang="en-US" sz="1350"/>
              </a:p>
            </p:txBody>
          </p:sp>
        </p:grpSp>
        <p:pic>
          <p:nvPicPr>
            <p:cNvPr id="27" name="Picture 67">
              <a:extLst>
                <a:ext uri="{FF2B5EF4-FFF2-40B4-BE49-F238E27FC236}">
                  <a16:creationId xmlns:a16="http://schemas.microsoft.com/office/drawing/2014/main" id="{8C1C4559-C204-494F-A067-24A6DA470878}"/>
                </a:ext>
              </a:extLst>
            </p:cNvPr>
            <p:cNvPicPr>
              <a:picLocks noChangeAspect="1" noChangeArrowheads="1"/>
            </p:cNvPicPr>
            <p:nvPr/>
          </p:nvPicPr>
          <p:blipFill>
            <a:blip r:embed="rId8" cstate="print"/>
            <a:srcRect r="3604"/>
            <a:stretch>
              <a:fillRect/>
            </a:stretch>
          </p:blipFill>
          <p:spPr bwMode="auto">
            <a:xfrm>
              <a:off x="3084" y="1412"/>
              <a:ext cx="1792" cy="1108"/>
            </a:xfrm>
            <a:prstGeom prst="rect">
              <a:avLst/>
            </a:prstGeom>
            <a:noFill/>
            <a:ln w="9525">
              <a:noFill/>
              <a:miter lim="800000"/>
              <a:headEnd/>
              <a:tailEnd/>
            </a:ln>
          </p:spPr>
        </p:pic>
        <p:pic>
          <p:nvPicPr>
            <p:cNvPr id="28" name="Picture 8" descr="1-15">
              <a:extLst>
                <a:ext uri="{FF2B5EF4-FFF2-40B4-BE49-F238E27FC236}">
                  <a16:creationId xmlns:a16="http://schemas.microsoft.com/office/drawing/2014/main" id="{DF7ED620-361F-4318-879D-73269B262491}"/>
                </a:ext>
              </a:extLst>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721" y="1911"/>
              <a:ext cx="848" cy="852"/>
            </a:xfrm>
            <a:prstGeom prst="rect">
              <a:avLst/>
            </a:prstGeom>
            <a:noFill/>
            <a:ln w="9525">
              <a:noFill/>
              <a:miter lim="800000"/>
              <a:headEnd/>
              <a:tailEnd/>
            </a:ln>
          </p:spPr>
        </p:pic>
      </p:grpSp>
    </p:spTree>
    <p:extLst>
      <p:ext uri="{BB962C8B-B14F-4D97-AF65-F5344CB8AC3E}">
        <p14:creationId xmlns:p14="http://schemas.microsoft.com/office/powerpoint/2010/main" val="3696974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2082540" y="108157"/>
            <a:ext cx="5224368" cy="1123474"/>
          </a:xfrm>
        </p:spPr>
        <p:txBody>
          <a:bodyPr>
            <a:noAutofit/>
          </a:bodyPr>
          <a:lstStyle/>
          <a:p>
            <a:pPr eaLnBrk="1" hangingPunct="1">
              <a:lnSpc>
                <a:spcPct val="100000"/>
              </a:lnSpc>
            </a:pPr>
            <a:r>
              <a:rPr lang="zh-TW" altLang="en-US" sz="4000" b="1" dirty="0"/>
              <a:t>偏振光的生活應用</a:t>
            </a:r>
            <a:br>
              <a:rPr lang="en-US" altLang="zh-TW" sz="4000" b="1" dirty="0"/>
            </a:br>
            <a:r>
              <a:rPr lang="zh-TW" altLang="en-US" sz="4000" b="1" dirty="0"/>
              <a:t>平面視覺立體化</a:t>
            </a:r>
          </a:p>
        </p:txBody>
      </p:sp>
      <p:grpSp>
        <p:nvGrpSpPr>
          <p:cNvPr id="2" name="群組 8"/>
          <p:cNvGrpSpPr>
            <a:grpSpLocks/>
          </p:cNvGrpSpPr>
          <p:nvPr/>
        </p:nvGrpSpPr>
        <p:grpSpPr bwMode="auto">
          <a:xfrm>
            <a:off x="778070" y="3424611"/>
            <a:ext cx="2967371" cy="2503558"/>
            <a:chOff x="-241714" y="3754111"/>
            <a:chExt cx="5559070" cy="4604446"/>
          </a:xfrm>
        </p:grpSpPr>
        <p:pic>
          <p:nvPicPr>
            <p:cNvPr id="12296" name="Picture 6" descr="48"/>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a:stretch>
              <a:fillRect/>
            </a:stretch>
          </p:blipFill>
          <p:spPr bwMode="auto">
            <a:xfrm>
              <a:off x="467544" y="3754111"/>
              <a:ext cx="4849812" cy="2894012"/>
            </a:xfrm>
            <a:prstGeom prst="rect">
              <a:avLst/>
            </a:prstGeom>
            <a:noFill/>
            <a:ln w="9525">
              <a:noFill/>
              <a:miter lim="800000"/>
              <a:headEnd/>
              <a:tailEnd/>
            </a:ln>
          </p:spPr>
        </p:pic>
        <p:sp>
          <p:nvSpPr>
            <p:cNvPr id="12297" name="文字方塊 5"/>
            <p:cNvSpPr txBox="1">
              <a:spLocks noChangeArrowheads="1"/>
            </p:cNvSpPr>
            <p:nvPr/>
          </p:nvSpPr>
          <p:spPr bwMode="auto">
            <a:xfrm>
              <a:off x="-241714" y="7509481"/>
              <a:ext cx="5150856" cy="849076"/>
            </a:xfrm>
            <a:prstGeom prst="rect">
              <a:avLst/>
            </a:prstGeom>
            <a:noFill/>
            <a:ln w="9525">
              <a:noFill/>
              <a:miter lim="800000"/>
              <a:headEnd/>
              <a:tailEnd/>
            </a:ln>
          </p:spPr>
          <p:txBody>
            <a:bodyPr wrap="none">
              <a:spAutoFit/>
            </a:bodyPr>
            <a:lstStyle/>
            <a:p>
              <a:r>
                <a:rPr lang="en-US" altLang="zh-TW" sz="2400" dirty="0">
                  <a:latin typeface="+mn-ea"/>
                  <a:cs typeface="Times New Roman" pitchFamily="18" charset="0"/>
                </a:rPr>
                <a:t>3D</a:t>
              </a:r>
              <a:r>
                <a:rPr lang="zh-TW" altLang="en-US" sz="2400" dirty="0">
                  <a:latin typeface="+mn-ea"/>
                  <a:cs typeface="Times New Roman" pitchFamily="18" charset="0"/>
                </a:rPr>
                <a:t>電影原理示意圖</a:t>
              </a:r>
            </a:p>
          </p:txBody>
        </p:sp>
      </p:grpSp>
      <p:grpSp>
        <p:nvGrpSpPr>
          <p:cNvPr id="3" name="群組 10"/>
          <p:cNvGrpSpPr>
            <a:grpSpLocks/>
          </p:cNvGrpSpPr>
          <p:nvPr/>
        </p:nvGrpSpPr>
        <p:grpSpPr bwMode="auto">
          <a:xfrm>
            <a:off x="5362566" y="3507235"/>
            <a:ext cx="2721259" cy="2591062"/>
            <a:chOff x="5345007" y="3861048"/>
            <a:chExt cx="3490061" cy="3323297"/>
          </a:xfrm>
        </p:grpSpPr>
        <p:sp>
          <p:nvSpPr>
            <p:cNvPr id="12294" name="文字方塊 6"/>
            <p:cNvSpPr txBox="1">
              <a:spLocks noChangeArrowheads="1"/>
            </p:cNvSpPr>
            <p:nvPr/>
          </p:nvSpPr>
          <p:spPr bwMode="auto">
            <a:xfrm>
              <a:off x="5345007" y="6118508"/>
              <a:ext cx="3490061" cy="1065837"/>
            </a:xfrm>
            <a:prstGeom prst="rect">
              <a:avLst/>
            </a:prstGeom>
            <a:noFill/>
            <a:ln w="9525">
              <a:noFill/>
              <a:miter lim="800000"/>
              <a:headEnd/>
              <a:tailEnd/>
            </a:ln>
          </p:spPr>
          <p:txBody>
            <a:bodyPr wrap="square">
              <a:spAutoFit/>
            </a:bodyPr>
            <a:lstStyle/>
            <a:p>
              <a:pPr algn="ctr"/>
              <a:r>
                <a:rPr lang="en-US" altLang="zh-TW" sz="2400" dirty="0">
                  <a:latin typeface="+mn-ea"/>
                  <a:cs typeface="Times New Roman" pitchFamily="18" charset="0"/>
                </a:rPr>
                <a:t>3D</a:t>
              </a:r>
              <a:r>
                <a:rPr lang="zh-TW" altLang="en-US" sz="2400" dirty="0">
                  <a:latin typeface="+mn-ea"/>
                  <a:cs typeface="Times New Roman" pitchFamily="18" charset="0"/>
                </a:rPr>
                <a:t>電影需佩帶的偏光眼鏡</a:t>
              </a:r>
            </a:p>
          </p:txBody>
        </p:sp>
        <p:pic>
          <p:nvPicPr>
            <p:cNvPr id="12295" name="圖片 9" descr="3D眼鏡.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Lst>
            </a:blip>
            <a:srcRect/>
            <a:stretch>
              <a:fillRect/>
            </a:stretch>
          </p:blipFill>
          <p:spPr bwMode="auto">
            <a:xfrm>
              <a:off x="5868144" y="3861048"/>
              <a:ext cx="2736304" cy="1946443"/>
            </a:xfrm>
            <a:prstGeom prst="rect">
              <a:avLst/>
            </a:prstGeom>
            <a:noFill/>
            <a:ln w="9525">
              <a:noFill/>
              <a:miter lim="800000"/>
              <a:headEnd/>
              <a:tailEnd/>
            </a:ln>
          </p:spPr>
        </p:pic>
      </p:grpSp>
      <p:sp>
        <p:nvSpPr>
          <p:cNvPr id="10" name="內容版面配置區 2">
            <a:extLst>
              <a:ext uri="{FF2B5EF4-FFF2-40B4-BE49-F238E27FC236}">
                <a16:creationId xmlns:a16="http://schemas.microsoft.com/office/drawing/2014/main" id="{96B40823-9CF7-4454-B073-E028AF0E49FF}"/>
              </a:ext>
            </a:extLst>
          </p:cNvPr>
          <p:cNvSpPr txBox="1">
            <a:spLocks/>
          </p:cNvSpPr>
          <p:nvPr/>
        </p:nvSpPr>
        <p:spPr>
          <a:xfrm>
            <a:off x="649224" y="1391496"/>
            <a:ext cx="7643813" cy="1873250"/>
          </a:xfrm>
          <a:prstGeom prst="rect">
            <a:avLst/>
          </a:prstGeom>
        </p:spPr>
        <p:txBody>
          <a:bodyPr vert="horz" lIns="0" tIns="45720" rIns="0" bIns="45720" rtlCol="0">
            <a:normAutofit fontScale="85000" lnSpcReduction="10000"/>
          </a:bodyPr>
          <a:lstStyle>
            <a:lvl1pPr marL="0" indent="0" algn="l" defTabSz="514350" rtl="0" eaLnBrk="1" latinLnBrk="0" hangingPunct="1">
              <a:lnSpc>
                <a:spcPct val="90000"/>
              </a:lnSpc>
              <a:spcBef>
                <a:spcPts val="675"/>
              </a:spcBef>
              <a:spcAft>
                <a:spcPts val="113"/>
              </a:spcAft>
              <a:buClr>
                <a:srgbClr val="9966FF"/>
              </a:buClr>
              <a:buSzPct val="100000"/>
              <a:buFont typeface="Wingdings" panose="05000000000000000000" pitchFamily="2" charset="2"/>
              <a:buNone/>
              <a:defRPr sz="1350" b="1" kern="1200">
                <a:solidFill>
                  <a:schemeClr val="tx1"/>
                </a:solidFill>
                <a:latin typeface="微軟正黑體" panose="020B0604030504040204" pitchFamily="34" charset="-120"/>
                <a:ea typeface="微軟正黑體" panose="020B0604030504040204" pitchFamily="34" charset="-120"/>
                <a:cs typeface="+mn-cs"/>
              </a:defRPr>
            </a:lvl1pPr>
            <a:lvl2pPr marL="112514" indent="0" algn="l" defTabSz="514350" rtl="0" eaLnBrk="1" latinLnBrk="0" hangingPunct="1">
              <a:lnSpc>
                <a:spcPct val="90000"/>
              </a:lnSpc>
              <a:spcBef>
                <a:spcPts val="113"/>
              </a:spcBef>
              <a:spcAft>
                <a:spcPts val="225"/>
              </a:spcAft>
              <a:buClr>
                <a:srgbClr val="9966FF"/>
              </a:buClr>
              <a:buFont typeface="Wingdings" panose="05000000000000000000" pitchFamily="2" charset="2"/>
              <a:buNone/>
              <a:defRPr sz="1238" b="1" kern="1200">
                <a:solidFill>
                  <a:schemeClr val="tx1"/>
                </a:solidFill>
                <a:latin typeface="微軟正黑體" panose="020B0604030504040204" pitchFamily="34" charset="-120"/>
                <a:ea typeface="微軟正黑體" panose="020B0604030504040204" pitchFamily="34" charset="-120"/>
                <a:cs typeface="+mn-cs"/>
              </a:defRPr>
            </a:lvl2pPr>
            <a:lvl3pPr marL="21602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3pPr>
            <a:lvl4pPr marL="31889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4pPr>
            <a:lvl5pPr marL="421767" indent="0" algn="l" defTabSz="514350" rtl="0" eaLnBrk="1" latinLnBrk="0" hangingPunct="1">
              <a:lnSpc>
                <a:spcPct val="90000"/>
              </a:lnSpc>
              <a:spcBef>
                <a:spcPts val="113"/>
              </a:spcBef>
              <a:spcAft>
                <a:spcPts val="225"/>
              </a:spcAft>
              <a:buClr>
                <a:srgbClr val="9966FF"/>
              </a:buClr>
              <a:buFont typeface="Arial" panose="020B0604020202020204" pitchFamily="34" charset="0"/>
              <a:buNone/>
              <a:defRPr sz="1125" b="1" kern="1200">
                <a:solidFill>
                  <a:schemeClr val="tx1"/>
                </a:solidFill>
                <a:latin typeface="微軟正黑體" panose="020B0604030504040204" pitchFamily="34" charset="-120"/>
                <a:ea typeface="微軟正黑體" panose="020B0604030504040204" pitchFamily="34" charset="-120"/>
                <a:cs typeface="+mn-cs"/>
              </a:defRPr>
            </a:lvl5pPr>
            <a:lvl6pPr marL="618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6pPr>
            <a:lvl7pPr marL="731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7pPr>
            <a:lvl8pPr marL="8437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8pPr>
            <a:lvl9pPr marL="956250" indent="-128588" algn="l" defTabSz="514350" rtl="0" eaLnBrk="1" latinLnBrk="0" hangingPunct="1">
              <a:lnSpc>
                <a:spcPct val="90000"/>
              </a:lnSpc>
              <a:spcBef>
                <a:spcPts val="113"/>
              </a:spcBef>
              <a:spcAft>
                <a:spcPts val="225"/>
              </a:spcAft>
              <a:buClr>
                <a:schemeClr val="accent1"/>
              </a:buClr>
              <a:buFont typeface="Calibri" pitchFamily="34" charset="0"/>
              <a:buChar char="◦"/>
              <a:defRPr sz="788" kern="1200">
                <a:solidFill>
                  <a:schemeClr val="tx1">
                    <a:lumMod val="75000"/>
                    <a:lumOff val="25000"/>
                  </a:schemeClr>
                </a:solidFill>
                <a:latin typeface="+mn-lt"/>
                <a:ea typeface="+mn-ea"/>
                <a:cs typeface="+mn-cs"/>
              </a:defRPr>
            </a:lvl9pPr>
          </a:lstStyle>
          <a:p>
            <a:pPr algn="just">
              <a:lnSpc>
                <a:spcPct val="120000"/>
              </a:lnSpc>
              <a:spcBef>
                <a:spcPts val="0"/>
              </a:spcBef>
              <a:spcAft>
                <a:spcPts val="0"/>
              </a:spcAft>
            </a:pPr>
            <a:r>
              <a:rPr lang="zh-TW" altLang="en-US" sz="2800" b="0">
                <a:latin typeface="+mn-ea"/>
                <a:ea typeface="+mn-ea"/>
              </a:rPr>
              <a:t>拍攝立體影片時，用兩個攝影機拍攝，同時分別拍下同一物體的兩個畫像，再各別以不同偏振化方向一同呈現，利用偏振片原理做成的眼鏡，則兩個畫面分別通過兩隻眼睛觀看，在人的腦海中就形成立體化的影像了。</a:t>
            </a:r>
            <a:endParaRPr lang="zh-TW" altLang="en-US" sz="2800" b="0" dirty="0">
              <a:latin typeface="+mn-ea"/>
              <a:ea typeface="+mn-ea"/>
            </a:endParaRPr>
          </a:p>
        </p:txBody>
      </p:sp>
    </p:spTree>
    <p:extLst>
      <p:ext uri="{BB962C8B-B14F-4D97-AF65-F5344CB8AC3E}">
        <p14:creationId xmlns:p14="http://schemas.microsoft.com/office/powerpoint/2010/main" val="2650665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立體光柵眼鏡</a:t>
            </a:r>
            <a:r>
              <a:rPr lang="en-US" altLang="zh-TW" dirty="0">
                <a:latin typeface="+mn-ea"/>
              </a:rPr>
              <a:t>(</a:t>
            </a:r>
            <a:r>
              <a:rPr lang="zh-TW" altLang="en-US" dirty="0">
                <a:latin typeface="+mn-ea"/>
              </a:rPr>
              <a:t>黑</a:t>
            </a:r>
            <a:r>
              <a:rPr lang="en-US" altLang="zh-TW" dirty="0">
                <a:latin typeface="+mn-ea"/>
              </a:rPr>
              <a:t>)</a:t>
            </a:r>
            <a:br>
              <a:rPr lang="en-US" altLang="zh-TW" dirty="0">
                <a:latin typeface="+mn-ea"/>
              </a:rPr>
            </a:br>
            <a:r>
              <a:rPr lang="en-US" altLang="zh-TW" dirty="0">
                <a:latin typeface="+mn-ea"/>
              </a:rPr>
              <a:t>Depth 3D Glasses </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869937"/>
            <a:ext cx="8198677" cy="264418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菱鏡光柵分光</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90444"/>
            <a:ext cx="5223316" cy="2268185"/>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en-US" altLang="zh-TW" sz="2400" dirty="0">
                <a:latin typeface="微軟正黑體" panose="020B0604030504040204" pitchFamily="34" charset="-120"/>
                <a:ea typeface="微軟正黑體" panose="020B0604030504040204" pitchFamily="34" charset="-120"/>
              </a:rPr>
              <a:t>3D </a:t>
            </a:r>
            <a:r>
              <a:rPr lang="zh-TW" altLang="en-US" sz="2400" dirty="0">
                <a:latin typeface="微軟正黑體" panose="020B0604030504040204" pitchFamily="34" charset="-120"/>
                <a:ea typeface="微軟正黑體" panose="020B0604030504040204" pitchFamily="34" charset="-120"/>
              </a:rPr>
              <a:t>眼鏡透過改變光譜中的顏色來運作。紅色被拉近到最近，而深藍色被推到遠。由不同的顏色產生的</a:t>
            </a:r>
            <a:r>
              <a:rPr lang="en-US" altLang="zh-TW" sz="2400" dirty="0">
                <a:latin typeface="微軟正黑體" panose="020B0604030504040204" pitchFamily="34" charset="-120"/>
                <a:ea typeface="微軟正黑體" panose="020B0604030504040204" pitchFamily="34" charset="-120"/>
              </a:rPr>
              <a:t>3D</a:t>
            </a:r>
            <a:r>
              <a:rPr lang="zh-TW" altLang="en-US" sz="2400" dirty="0">
                <a:latin typeface="微軟正黑體" panose="020B0604030504040204" pitchFamily="34" charset="-120"/>
                <a:ea typeface="微軟正黑體" panose="020B0604030504040204" pitchFamily="34" charset="-120"/>
              </a:rPr>
              <a:t>立體感覺。</a:t>
            </a: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10" name="文字方塊 9">
            <a:extLst>
              <a:ext uri="{FF2B5EF4-FFF2-40B4-BE49-F238E27FC236}">
                <a16:creationId xmlns:a16="http://schemas.microsoft.com/office/drawing/2014/main" id="{CE18565A-97D2-4B2A-8472-225B5F0E2345}"/>
              </a:ext>
            </a:extLst>
          </p:cNvPr>
          <p:cNvSpPr txBox="1"/>
          <p:nvPr/>
        </p:nvSpPr>
        <p:spPr>
          <a:xfrm>
            <a:off x="7524143" y="-15442"/>
            <a:ext cx="1800000" cy="349702"/>
          </a:xfrm>
          <a:prstGeom prst="rect">
            <a:avLst/>
          </a:prstGeom>
          <a:noFill/>
        </p:spPr>
        <p:txBody>
          <a:bodyPr wrap="square" lIns="36000" tIns="36000" rIns="36000" bIns="36000"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sp>
        <p:nvSpPr>
          <p:cNvPr id="3" name="矩形 2">
            <a:extLst>
              <a:ext uri="{FF2B5EF4-FFF2-40B4-BE49-F238E27FC236}">
                <a16:creationId xmlns:a16="http://schemas.microsoft.com/office/drawing/2014/main" id="{6529C7D1-E594-44DB-AEF9-1EDC40487AC1}"/>
              </a:ext>
            </a:extLst>
          </p:cNvPr>
          <p:cNvSpPr/>
          <p:nvPr/>
        </p:nvSpPr>
        <p:spPr>
          <a:xfrm>
            <a:off x="9399624" y="332764"/>
            <a:ext cx="4572000" cy="8956298"/>
          </a:xfrm>
          <a:prstGeom prst="rect">
            <a:avLst/>
          </a:prstGeom>
        </p:spPr>
        <p:txBody>
          <a:bodyPr>
            <a:spAutoFit/>
          </a:bodyPr>
          <a:lstStyle/>
          <a:p>
            <a:r>
              <a:rPr lang="en-US" altLang="zh-TW" dirty="0"/>
              <a:t>Description</a:t>
            </a:r>
          </a:p>
          <a:p>
            <a:r>
              <a:rPr lang="en-US" altLang="zh-TW" dirty="0" err="1"/>
              <a:t>RainbowDepth</a:t>
            </a:r>
            <a:r>
              <a:rPr lang="en-US" altLang="zh-TW" dirty="0"/>
              <a:t>™ Color Shift 3D Glasses are the newest addition to our ever expanding line of 3D glasses. </a:t>
            </a:r>
            <a:r>
              <a:rPr lang="en-US" altLang="zh-TW" dirty="0" err="1"/>
              <a:t>RainbowDepth</a:t>
            </a:r>
            <a:r>
              <a:rPr lang="en-US" altLang="zh-TW" dirty="0"/>
              <a:t>™ 3D glasses work by shifting colors in the spectrum. Red being pulled closest to you and deep blue being pushed to the background. The resulting contrast of the shifting spectrum of colors gives you a dynamic sense of 3D.</a:t>
            </a:r>
          </a:p>
          <a:p>
            <a:endParaRPr lang="en-US" altLang="zh-TW" dirty="0"/>
          </a:p>
          <a:p>
            <a:r>
              <a:rPr lang="en-US" altLang="zh-TW" dirty="0"/>
              <a:t>Original art can be coded in the </a:t>
            </a:r>
            <a:r>
              <a:rPr lang="en-US" altLang="zh-TW" dirty="0" err="1"/>
              <a:t>RainbowDepth</a:t>
            </a:r>
            <a:r>
              <a:rPr lang="en-US" altLang="zh-TW" dirty="0"/>
              <a:t>™ method although there are many situations where the natural scene shows up in 3D through the glasses. Colors against a scene like neon fluorescent black light paints pop with a striking 3D effect. Make your next Halloween Haunted House a </a:t>
            </a:r>
            <a:r>
              <a:rPr lang="en-US" altLang="zh-TW" dirty="0" err="1"/>
              <a:t>RainbowDepth</a:t>
            </a:r>
            <a:r>
              <a:rPr lang="en-US" altLang="zh-TW" dirty="0"/>
              <a:t> 3D extravaganza with fluorescent black light paints. Laser light shows, printed materials, computer graphics and specific color arrangements shown on television in movies, on video and hi definition </a:t>
            </a:r>
            <a:r>
              <a:rPr lang="en-US" altLang="zh-TW" dirty="0" err="1"/>
              <a:t>blu-ray</a:t>
            </a:r>
            <a:r>
              <a:rPr lang="en-US" altLang="zh-TW" dirty="0"/>
              <a:t> create an outstanding array of color effects. Create eye-popping effects with crayons, markers and sidewalk chalk.</a:t>
            </a:r>
          </a:p>
          <a:p>
            <a:endParaRPr lang="en-US" altLang="zh-TW" dirty="0"/>
          </a:p>
          <a:p>
            <a:r>
              <a:rPr lang="en-US" altLang="zh-TW" dirty="0"/>
              <a:t>Of course we will also manufacture your custom printed glasses frames to accommodate your next Spooky House, promotional, marketing and advertising campaign.</a:t>
            </a:r>
          </a:p>
        </p:txBody>
      </p:sp>
      <p:pic>
        <p:nvPicPr>
          <p:cNvPr id="11" name="圖片 10">
            <a:extLst>
              <a:ext uri="{FF2B5EF4-FFF2-40B4-BE49-F238E27FC236}">
                <a16:creationId xmlns:a16="http://schemas.microsoft.com/office/drawing/2014/main" id="{60B1EEC1-46C6-4AE0-8D01-17D90E735CA6}"/>
              </a:ext>
            </a:extLst>
          </p:cNvPr>
          <p:cNvPicPr>
            <a:picLocks noChangeAspect="1"/>
          </p:cNvPicPr>
          <p:nvPr/>
        </p:nvPicPr>
        <p:blipFill rotWithShape="1">
          <a:blip r:embed="rId4">
            <a:extLst>
              <a:ext uri="{28A0092B-C50C-407E-A947-70E740481C1C}">
                <a14:useLocalDpi xmlns:a14="http://schemas.microsoft.com/office/drawing/2010/main" val="0"/>
              </a:ext>
            </a:extLst>
          </a:blip>
          <a:srcRect l="4400" t="1639" r="3935" b="6062"/>
          <a:stretch/>
        </p:blipFill>
        <p:spPr>
          <a:xfrm>
            <a:off x="6372790" y="1405523"/>
            <a:ext cx="2529528" cy="1801880"/>
          </a:xfrm>
          <a:prstGeom prst="rect">
            <a:avLst/>
          </a:prstGeom>
        </p:spPr>
      </p:pic>
      <p:pic>
        <p:nvPicPr>
          <p:cNvPr id="19" name="圖片 18">
            <a:extLst>
              <a:ext uri="{FF2B5EF4-FFF2-40B4-BE49-F238E27FC236}">
                <a16:creationId xmlns:a16="http://schemas.microsoft.com/office/drawing/2014/main" id="{7125EEFD-A83D-4115-A2A0-D20F431F6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263" y="3279487"/>
            <a:ext cx="2425976" cy="3234635"/>
          </a:xfrm>
          <a:prstGeom prst="rect">
            <a:avLst/>
          </a:prstGeom>
        </p:spPr>
      </p:pic>
      <p:pic>
        <p:nvPicPr>
          <p:cNvPr id="15" name="圖片 14">
            <a:extLst>
              <a:ext uri="{FF2B5EF4-FFF2-40B4-BE49-F238E27FC236}">
                <a16:creationId xmlns:a16="http://schemas.microsoft.com/office/drawing/2014/main" id="{AEAA7D09-2767-4D92-8EEB-23D16C87B93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6744" b="20494"/>
          <a:stretch/>
        </p:blipFill>
        <p:spPr>
          <a:xfrm>
            <a:off x="4802133" y="2600206"/>
            <a:ext cx="2145489" cy="1272475"/>
          </a:xfrm>
          <a:prstGeom prst="rect">
            <a:avLst/>
          </a:prstGeom>
        </p:spPr>
      </p:pic>
    </p:spTree>
    <p:extLst>
      <p:ext uri="{BB962C8B-B14F-4D97-AF65-F5344CB8AC3E}">
        <p14:creationId xmlns:p14="http://schemas.microsoft.com/office/powerpoint/2010/main" val="127656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AD8E68-0725-47CB-9930-52D9E0A7A7D5}"/>
              </a:ext>
            </a:extLst>
          </p:cNvPr>
          <p:cNvSpPr>
            <a:spLocks noGrp="1"/>
          </p:cNvSpPr>
          <p:nvPr>
            <p:ph type="title"/>
          </p:nvPr>
        </p:nvSpPr>
        <p:spPr>
          <a:xfrm>
            <a:off x="135066" y="0"/>
            <a:ext cx="6977358" cy="1197429"/>
          </a:xfrm>
        </p:spPr>
        <p:txBody>
          <a:bodyPr/>
          <a:lstStyle/>
          <a:p>
            <a:pPr algn="l">
              <a:lnSpc>
                <a:spcPct val="100000"/>
              </a:lnSpc>
            </a:pPr>
            <a:r>
              <a:rPr lang="zh-TW" altLang="en-US" dirty="0">
                <a:solidFill>
                  <a:srgbClr val="0000FF"/>
                </a:solidFill>
              </a:rPr>
              <a:t>光學演示實驗器材 </a:t>
            </a:r>
            <a:br>
              <a:rPr lang="en-US" altLang="zh-TW" sz="4000" b="1" kern="1200" spc="-28" baseline="0" dirty="0">
                <a:solidFill>
                  <a:srgbClr val="0000FF"/>
                </a:solidFill>
                <a:effectLst/>
                <a:latin typeface="微軟正黑體" panose="020B0604030504040204" pitchFamily="34" charset="-120"/>
                <a:ea typeface="微軟正黑體" panose="020B0604030504040204" pitchFamily="34" charset="-120"/>
                <a:cs typeface="+mj-cs"/>
              </a:rPr>
            </a:br>
            <a:r>
              <a:rPr lang="en-US" altLang="zh-TW" sz="2400" dirty="0">
                <a:solidFill>
                  <a:srgbClr val="0000FF"/>
                </a:solidFill>
              </a:rPr>
              <a:t>Optical Demonstration Experiment Equipment</a:t>
            </a:r>
            <a:endParaRPr lang="zh-TW" altLang="en-US" sz="4000" b="1" kern="1200" spc="-28" baseline="0" dirty="0">
              <a:solidFill>
                <a:srgbClr val="0000FF"/>
              </a:solidFill>
              <a:effectLst/>
              <a:latin typeface="微軟正黑體" panose="020B0604030504040204" pitchFamily="34" charset="-120"/>
              <a:ea typeface="微軟正黑體" panose="020B0604030504040204" pitchFamily="34" charset="-120"/>
              <a:cs typeface="+mj-cs"/>
            </a:endParaRPr>
          </a:p>
        </p:txBody>
      </p:sp>
      <p:graphicFrame>
        <p:nvGraphicFramePr>
          <p:cNvPr id="16" name="內容版面配置區 3">
            <a:extLst>
              <a:ext uri="{FF2B5EF4-FFF2-40B4-BE49-F238E27FC236}">
                <a16:creationId xmlns:a16="http://schemas.microsoft.com/office/drawing/2014/main" id="{5921F3F0-F953-47EE-ACF7-F60BCB53C030}"/>
              </a:ext>
            </a:extLst>
          </p:cNvPr>
          <p:cNvGraphicFramePr>
            <a:graphicFrameLocks/>
          </p:cNvGraphicFramePr>
          <p:nvPr>
            <p:extLst>
              <p:ext uri="{D42A27DB-BD31-4B8C-83A1-F6EECF244321}">
                <p14:modId xmlns:p14="http://schemas.microsoft.com/office/powerpoint/2010/main" val="1784664141"/>
              </p:ext>
            </p:extLst>
          </p:nvPr>
        </p:nvGraphicFramePr>
        <p:xfrm>
          <a:off x="269867" y="1913568"/>
          <a:ext cx="4000688" cy="1741551"/>
        </p:xfrm>
        <a:graphic>
          <a:graphicData uri="http://schemas.openxmlformats.org/drawingml/2006/table">
            <a:tbl>
              <a:tblPr firstRow="1" bandRow="1">
                <a:tableStyleId>{5C22544A-7EE6-4342-B048-85BDC9FD1C3A}</a:tableStyleId>
              </a:tblPr>
              <a:tblGrid>
                <a:gridCol w="584846">
                  <a:extLst>
                    <a:ext uri="{9D8B030D-6E8A-4147-A177-3AD203B41FA5}">
                      <a16:colId xmlns:a16="http://schemas.microsoft.com/office/drawing/2014/main" val="20000"/>
                    </a:ext>
                  </a:extLst>
                </a:gridCol>
                <a:gridCol w="3415842">
                  <a:extLst>
                    <a:ext uri="{9D8B030D-6E8A-4147-A177-3AD203B41FA5}">
                      <a16:colId xmlns:a16="http://schemas.microsoft.com/office/drawing/2014/main" val="20001"/>
                    </a:ext>
                  </a:extLst>
                </a:gridCol>
              </a:tblGrid>
              <a:tr h="437724">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1</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3" action="ppaction://hlinksldjump"/>
                        </a:rPr>
                        <a:t>立體紅藍眼鏡</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3" action="ppaction://hlinksldjump"/>
                        </a:rPr>
                        <a:t>3D glasses (Red/Blue)</a:t>
                      </a:r>
                      <a:endParaRPr lang="zh-TW" altLang="en-US" sz="18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18550">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2</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立體偏振眼鏡</a:t>
                      </a:r>
                      <a:endPar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Linear Polarized 3D Glasses</a:t>
                      </a:r>
                      <a:endParaRPr lang="en-US" altLang="zh-TW" sz="18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18550">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立體光柵眼鏡</a:t>
                      </a: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a:t>
                      </a: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黑</a:t>
                      </a: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Depth 3D Glasses </a:t>
                      </a:r>
                      <a:endParaRPr lang="zh-TW" altLang="en-US" sz="18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7" name="文字方塊 16">
            <a:extLst>
              <a:ext uri="{FF2B5EF4-FFF2-40B4-BE49-F238E27FC236}">
                <a16:creationId xmlns:a16="http://schemas.microsoft.com/office/drawing/2014/main" id="{8D781FF3-9528-4B8A-9F75-F2141F3A5D93}"/>
              </a:ext>
            </a:extLst>
          </p:cNvPr>
          <p:cNvSpPr txBox="1"/>
          <p:nvPr/>
        </p:nvSpPr>
        <p:spPr>
          <a:xfrm>
            <a:off x="352062" y="1445072"/>
            <a:ext cx="2391355" cy="369332"/>
          </a:xfrm>
          <a:prstGeom prst="rect">
            <a:avLst/>
          </a:prstGeom>
          <a:noFill/>
        </p:spPr>
        <p:txBody>
          <a:bodyPr wrap="square" rtlCol="0">
            <a:spAutoFit/>
          </a:bodyPr>
          <a:lstStyle/>
          <a:p>
            <a:r>
              <a:rPr lang="zh-TW" altLang="en-US" b="1" dirty="0"/>
              <a:t>立體眼鏡</a:t>
            </a:r>
          </a:p>
        </p:txBody>
      </p:sp>
      <p:graphicFrame>
        <p:nvGraphicFramePr>
          <p:cNvPr id="18" name="內容版面配置區 3">
            <a:extLst>
              <a:ext uri="{FF2B5EF4-FFF2-40B4-BE49-F238E27FC236}">
                <a16:creationId xmlns:a16="http://schemas.microsoft.com/office/drawing/2014/main" id="{23F62BD5-3AE8-46EC-8192-EC6E5F1E8A39}"/>
              </a:ext>
            </a:extLst>
          </p:cNvPr>
          <p:cNvGraphicFramePr>
            <a:graphicFrameLocks/>
          </p:cNvGraphicFramePr>
          <p:nvPr>
            <p:extLst>
              <p:ext uri="{D42A27DB-BD31-4B8C-83A1-F6EECF244321}">
                <p14:modId xmlns:p14="http://schemas.microsoft.com/office/powerpoint/2010/main" val="3687270274"/>
              </p:ext>
            </p:extLst>
          </p:nvPr>
        </p:nvGraphicFramePr>
        <p:xfrm>
          <a:off x="4873444" y="1913568"/>
          <a:ext cx="4000688" cy="3690791"/>
        </p:xfrm>
        <a:graphic>
          <a:graphicData uri="http://schemas.openxmlformats.org/drawingml/2006/table">
            <a:tbl>
              <a:tblPr firstRow="1" bandRow="1">
                <a:tableStyleId>{5C22544A-7EE6-4342-B048-85BDC9FD1C3A}</a:tableStyleId>
              </a:tblPr>
              <a:tblGrid>
                <a:gridCol w="495998">
                  <a:extLst>
                    <a:ext uri="{9D8B030D-6E8A-4147-A177-3AD203B41FA5}">
                      <a16:colId xmlns:a16="http://schemas.microsoft.com/office/drawing/2014/main" val="20000"/>
                    </a:ext>
                  </a:extLst>
                </a:gridCol>
                <a:gridCol w="3504690">
                  <a:extLst>
                    <a:ext uri="{9D8B030D-6E8A-4147-A177-3AD203B41FA5}">
                      <a16:colId xmlns:a16="http://schemas.microsoft.com/office/drawing/2014/main" val="20001"/>
                    </a:ext>
                  </a:extLst>
                </a:gridCol>
              </a:tblGrid>
              <a:tr h="669006">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1</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一維光柵眼鏡</a:t>
                      </a: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a:t>
                      </a: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黃</a:t>
                      </a: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&amp;</a:t>
                      </a: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 紫</a:t>
                      </a: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a:t>
                      </a:r>
                    </a:p>
                    <a:p>
                      <a:pPr marL="0" marR="0" lvl="0" indent="0" algn="l" defTabSz="514350" rtl="0" eaLnBrk="1" fontAlgn="auto" latinLnBrk="0" hangingPunct="1">
                        <a:lnSpc>
                          <a:spcPct val="100000"/>
                        </a:lnSpc>
                        <a:spcBef>
                          <a:spcPts val="0"/>
                        </a:spcBef>
                        <a:spcAft>
                          <a:spcPts val="0"/>
                        </a:spcAft>
                        <a:buClrTx/>
                        <a:buSzTx/>
                        <a:buFontTx/>
                        <a:buNone/>
                        <a:tabLst/>
                        <a:defRPr/>
                      </a:pPr>
                      <a:r>
                        <a:rPr lang="en-US" altLang="zh-TW" sz="1800" b="1" kern="1200" noProof="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Single Axis Diffraction Grating</a:t>
                      </a:r>
                      <a:endPar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0538623"/>
                  </a:ext>
                </a:extLst>
              </a:tr>
              <a:tr h="669006">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2</a:t>
                      </a:r>
                      <a:endParaRPr lang="zh-TW" altLang="en-US" sz="18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分光器</a:t>
                      </a:r>
                      <a:endParaRPr lang="en-US" altLang="zh-TW" sz="1800" b="1" kern="1200" noProof="0" dirty="0">
                        <a:solidFill>
                          <a:srgbClr val="0000FF"/>
                        </a:solidFill>
                        <a:latin typeface="微軟正黑體" panose="020B0604030504040204" pitchFamily="34" charset="-120"/>
                        <a:ea typeface="微軟正黑體" panose="020B0604030504040204" pitchFamily="34" charset="-120"/>
                        <a:cs typeface="+mn-cs"/>
                        <a:hlinkClick r:id="rId7" action="ppaction://hlinksldjump"/>
                      </a:endParaRPr>
                    </a:p>
                    <a:p>
                      <a:pPr marL="0" marR="0" lvl="0" indent="0" algn="l" defTabSz="514350" rtl="0" eaLnBrk="1" fontAlgn="auto" latinLnBrk="0" hangingPunct="1">
                        <a:lnSpc>
                          <a:spcPct val="100000"/>
                        </a:lnSpc>
                        <a:spcBef>
                          <a:spcPts val="0"/>
                        </a:spcBef>
                        <a:spcAft>
                          <a:spcPts val="0"/>
                        </a:spcAft>
                        <a:buClrTx/>
                        <a:buSzTx/>
                        <a:buFontTx/>
                        <a:buNone/>
                        <a:tabLst/>
                        <a:defRPr/>
                      </a:pPr>
                      <a:r>
                        <a:rPr lang="en-US" altLang="zh-TW" sz="1800" b="1" kern="1200" noProof="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Handheld Spectroscope</a:t>
                      </a:r>
                      <a:endPar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18550">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偏振片</a:t>
                      </a:r>
                      <a:br>
                        <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br>
                      <a:r>
                        <a:rPr lang="en-US" altLang="zh-TW" sz="1800" b="1" kern="1200" noProof="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Polarizer</a:t>
                      </a:r>
                      <a:endPar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18550">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瑞利散射</a:t>
                      </a:r>
                      <a:endPar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Rayleigh scattering</a:t>
                      </a:r>
                      <a:endParaRPr lang="zh-TW" altLang="en-US" sz="18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228">
                <a:tc>
                  <a:txBody>
                    <a:bodyPr/>
                    <a:lstStyle/>
                    <a:p>
                      <a:pPr algn="ctr"/>
                      <a:r>
                        <a:rPr lang="en-US" altLang="zh-TW" sz="1800" b="1" dirty="0">
                          <a:solidFill>
                            <a:srgbClr val="0000FF"/>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hlinkClick r:id="rId10" action="ppaction://hlinksldjump"/>
                        </a:rPr>
                        <a:t>黑體輻射</a:t>
                      </a:r>
                      <a:endParaRPr lang="en-US" altLang="zh-TW" sz="1800" b="1" kern="1200" noProof="0" dirty="0">
                        <a:solidFill>
                          <a:srgbClr val="0000FF"/>
                        </a:solidFill>
                        <a:latin typeface="微軟正黑體" panose="020B0604030504040204" pitchFamily="34" charset="-120"/>
                        <a:ea typeface="微軟正黑體" panose="020B0604030504040204" pitchFamily="34" charset="-120"/>
                        <a:cs typeface="+mn-cs"/>
                        <a:hlinkClick r:id="rId10"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800" b="1" kern="1200" noProof="0" dirty="0">
                          <a:solidFill>
                            <a:srgbClr val="0000FF"/>
                          </a:solidFill>
                          <a:latin typeface="微軟正黑體" panose="020B0604030504040204" pitchFamily="34" charset="-120"/>
                          <a:ea typeface="微軟正黑體" panose="020B0604030504040204" pitchFamily="34" charset="-120"/>
                          <a:cs typeface="+mn-cs"/>
                          <a:hlinkClick r:id="rId10" action="ppaction://hlinksldjump"/>
                        </a:rPr>
                        <a:t>Blackbody Radiation</a:t>
                      </a:r>
                      <a:endParaRPr lang="zh-TW" altLang="en-US" sz="180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18550">
                <a:tc>
                  <a:txBody>
                    <a:bodyPr/>
                    <a:lstStyle/>
                    <a:p>
                      <a:pPr marL="0" algn="ctr" defTabSz="514350" rtl="0" eaLnBrk="1" latinLnBrk="0" hangingPunct="1"/>
                      <a:r>
                        <a:rPr lang="en-US" altLang="zh-TW" sz="1800" b="1" kern="1200" dirty="0">
                          <a:solidFill>
                            <a:srgbClr val="0000FF"/>
                          </a:solidFill>
                          <a:latin typeface="微軟正黑體" panose="020B0604030504040204" pitchFamily="34" charset="-120"/>
                          <a:ea typeface="微軟正黑體" panose="020B0604030504040204" pitchFamily="34" charset="-120"/>
                          <a:cs typeface="+mn-cs"/>
                        </a:rPr>
                        <a:t>6</a:t>
                      </a:r>
                      <a:endParaRPr lang="zh-TW" altLang="en-US" sz="180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8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extLst>
                              <a:ext uri="{A12FA001-AC4F-418D-AE19-62706E023703}">
                                <ahyp:hlinkClr xmlns:ahyp="http://schemas.microsoft.com/office/drawing/2018/hyperlinkcolor" val="tx"/>
                              </a:ext>
                            </a:extLst>
                          </a:hlinkClick>
                        </a:rPr>
                        <a:t>螢光材料</a:t>
                      </a:r>
                      <a:endPar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extLst>
                            <a:ext uri="{A12FA001-AC4F-418D-AE19-62706E023703}">
                              <ahyp:hlinkClr xmlns:ahyp="http://schemas.microsoft.com/office/drawing/2018/hyperlinkcolor" val="tx"/>
                            </a:ext>
                          </a:extLst>
                        </a:hlinkClick>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800" b="1" kern="1200" dirty="0">
                          <a:solidFill>
                            <a:srgbClr val="0000FF"/>
                          </a:solidFill>
                          <a:latin typeface="微軟正黑體" panose="020B0604030504040204" pitchFamily="34" charset="-120"/>
                          <a:ea typeface="微軟正黑體" panose="020B0604030504040204" pitchFamily="34" charset="-120"/>
                          <a:cs typeface="+mn-cs"/>
                          <a:hlinkClick r:id="rId11" action="ppaction://hlinksldjump">
                            <a:extLst>
                              <a:ext uri="{A12FA001-AC4F-418D-AE19-62706E023703}">
                                <ahyp:hlinkClr xmlns:ahyp="http://schemas.microsoft.com/office/drawing/2018/hyperlinkcolor" val="tx"/>
                              </a:ext>
                            </a:extLst>
                          </a:hlinkClick>
                        </a:rPr>
                        <a:t>Fluorescence</a:t>
                      </a:r>
                      <a:endParaRPr lang="zh-TW" altLang="en-US" sz="18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19" name="文字方塊 18">
            <a:extLst>
              <a:ext uri="{FF2B5EF4-FFF2-40B4-BE49-F238E27FC236}">
                <a16:creationId xmlns:a16="http://schemas.microsoft.com/office/drawing/2014/main" id="{087B5678-7D46-4170-B91C-2C2CFF4EBE6A}"/>
              </a:ext>
            </a:extLst>
          </p:cNvPr>
          <p:cNvSpPr txBox="1"/>
          <p:nvPr/>
        </p:nvSpPr>
        <p:spPr>
          <a:xfrm>
            <a:off x="4873444" y="1445072"/>
            <a:ext cx="2238980" cy="369332"/>
          </a:xfrm>
          <a:prstGeom prst="rect">
            <a:avLst/>
          </a:prstGeom>
          <a:noFill/>
        </p:spPr>
        <p:txBody>
          <a:bodyPr wrap="square"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sp>
        <p:nvSpPr>
          <p:cNvPr id="20" name="文字方塊 19">
            <a:extLst>
              <a:ext uri="{FF2B5EF4-FFF2-40B4-BE49-F238E27FC236}">
                <a16:creationId xmlns:a16="http://schemas.microsoft.com/office/drawing/2014/main" id="{F10778F6-5BE1-4CD5-8195-0C5BED946B3D}"/>
              </a:ext>
            </a:extLst>
          </p:cNvPr>
          <p:cNvSpPr txBox="1"/>
          <p:nvPr/>
        </p:nvSpPr>
        <p:spPr>
          <a:xfrm>
            <a:off x="6150309" y="81153"/>
            <a:ext cx="2723823" cy="369332"/>
          </a:xfrm>
          <a:prstGeom prst="rect">
            <a:avLst/>
          </a:prstGeom>
          <a:solidFill>
            <a:schemeClr val="bg1"/>
          </a:solidFill>
        </p:spPr>
        <p:txBody>
          <a:bodyPr wrap="non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請愛惜實驗器材，勿施暴</a:t>
            </a:r>
          </a:p>
        </p:txBody>
      </p:sp>
    </p:spTree>
    <p:extLst>
      <p:ext uri="{BB962C8B-B14F-4D97-AF65-F5344CB8AC3E}">
        <p14:creationId xmlns:p14="http://schemas.microsoft.com/office/powerpoint/2010/main" val="216180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一維光柵眼鏡</a:t>
            </a:r>
            <a:br>
              <a:rPr lang="en-US" altLang="zh-TW" dirty="0">
                <a:latin typeface="+mn-ea"/>
              </a:rPr>
            </a:br>
            <a:r>
              <a:rPr lang="en-US" altLang="zh-TW" sz="3200" dirty="0">
                <a:latin typeface="+mn-ea"/>
              </a:rPr>
              <a:t>Single Axis Diffraction Grating</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881051"/>
            <a:ext cx="8198677" cy="264418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光柵分光</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5223316" cy="2711383"/>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利用光柵</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三菱鏡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分光效果可以將白光分成彩色頻譜。</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若以單光雷射照至光柵片上，會看到光的干涉及繞射現象，與多狹縫干涉</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繞射</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原理相同。</a:t>
            </a: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10" name="文字方塊 9">
            <a:extLst>
              <a:ext uri="{FF2B5EF4-FFF2-40B4-BE49-F238E27FC236}">
                <a16:creationId xmlns:a16="http://schemas.microsoft.com/office/drawing/2014/main" id="{CE18565A-97D2-4B2A-8472-225B5F0E2345}"/>
              </a:ext>
            </a:extLst>
          </p:cNvPr>
          <p:cNvSpPr txBox="1"/>
          <p:nvPr/>
        </p:nvSpPr>
        <p:spPr>
          <a:xfrm>
            <a:off x="7524143" y="-15442"/>
            <a:ext cx="1800000" cy="349702"/>
          </a:xfrm>
          <a:prstGeom prst="rect">
            <a:avLst/>
          </a:prstGeom>
          <a:noFill/>
        </p:spPr>
        <p:txBody>
          <a:bodyPr wrap="square" lIns="36000" tIns="36000" rIns="36000" bIns="36000"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pic>
        <p:nvPicPr>
          <p:cNvPr id="5" name="圖片 4">
            <a:extLst>
              <a:ext uri="{FF2B5EF4-FFF2-40B4-BE49-F238E27FC236}">
                <a16:creationId xmlns:a16="http://schemas.microsoft.com/office/drawing/2014/main" id="{1BEAC50B-9C4B-4670-BC11-D17819675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385" y="1626824"/>
            <a:ext cx="2741516" cy="1633355"/>
          </a:xfrm>
          <a:prstGeom prst="rect">
            <a:avLst/>
          </a:prstGeom>
        </p:spPr>
      </p:pic>
    </p:spTree>
    <p:extLst>
      <p:ext uri="{BB962C8B-B14F-4D97-AF65-F5344CB8AC3E}">
        <p14:creationId xmlns:p14="http://schemas.microsoft.com/office/powerpoint/2010/main" val="2060612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215107"/>
          </a:xfrm>
        </p:spPr>
        <p:txBody>
          <a:bodyPr/>
          <a:lstStyle/>
          <a:p>
            <a:r>
              <a:rPr lang="zh-TW" altLang="en-US" dirty="0">
                <a:latin typeface="+mn-ea"/>
              </a:rPr>
              <a:t>分光器</a:t>
            </a:r>
            <a:br>
              <a:rPr lang="en-US" altLang="zh-TW" dirty="0">
                <a:latin typeface="+mn-ea"/>
              </a:rPr>
            </a:br>
            <a:r>
              <a:rPr lang="en-US" altLang="zh-TW" dirty="0">
                <a:latin typeface="+mn-ea"/>
              </a:rPr>
              <a:t>Handheld Spectroscope</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491069"/>
            <a:ext cx="8198677" cy="264418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光柵分光</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163757"/>
            <a:ext cx="5484573"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利用將觀測器對著白光，由觀察孔觀察，可看到光被分成紅到藍的光譜，貼心的標出對應的光波長位置。</a:t>
            </a: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10" name="文字方塊 9">
            <a:extLst>
              <a:ext uri="{FF2B5EF4-FFF2-40B4-BE49-F238E27FC236}">
                <a16:creationId xmlns:a16="http://schemas.microsoft.com/office/drawing/2014/main" id="{699220F4-80BA-4BA4-809C-F7BCBE1BBB19}"/>
              </a:ext>
            </a:extLst>
          </p:cNvPr>
          <p:cNvSpPr txBox="1"/>
          <p:nvPr/>
        </p:nvSpPr>
        <p:spPr>
          <a:xfrm>
            <a:off x="7524143" y="-15442"/>
            <a:ext cx="1800000" cy="349702"/>
          </a:xfrm>
          <a:prstGeom prst="rect">
            <a:avLst/>
          </a:prstGeom>
          <a:noFill/>
        </p:spPr>
        <p:txBody>
          <a:bodyPr wrap="square" lIns="36000" tIns="36000" rIns="36000" bIns="36000"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pic>
        <p:nvPicPr>
          <p:cNvPr id="11" name="圖片 10">
            <a:extLst>
              <a:ext uri="{FF2B5EF4-FFF2-40B4-BE49-F238E27FC236}">
                <a16:creationId xmlns:a16="http://schemas.microsoft.com/office/drawing/2014/main" id="{C5520C2E-B11E-44B7-8253-8B0DC1EFB250}"/>
              </a:ext>
            </a:extLst>
          </p:cNvPr>
          <p:cNvPicPr>
            <a:picLocks noChangeAspect="1"/>
          </p:cNvPicPr>
          <p:nvPr/>
        </p:nvPicPr>
        <p:blipFill rotWithShape="1">
          <a:blip r:embed="rId4"/>
          <a:srcRect l="1930" t="10854" b="2210"/>
          <a:stretch/>
        </p:blipFill>
        <p:spPr>
          <a:xfrm>
            <a:off x="6339739" y="1163757"/>
            <a:ext cx="2582835" cy="2283813"/>
          </a:xfrm>
          <a:prstGeom prst="rect">
            <a:avLst/>
          </a:prstGeom>
        </p:spPr>
      </p:pic>
      <p:pic>
        <p:nvPicPr>
          <p:cNvPr id="5" name="圖片 4">
            <a:extLst>
              <a:ext uri="{FF2B5EF4-FFF2-40B4-BE49-F238E27FC236}">
                <a16:creationId xmlns:a16="http://schemas.microsoft.com/office/drawing/2014/main" id="{851FEAFA-ED5D-49C3-877B-C301902D52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20032">
            <a:off x="6578106" y="3889770"/>
            <a:ext cx="1714286" cy="1714286"/>
          </a:xfrm>
          <a:prstGeom prst="rect">
            <a:avLst/>
          </a:prstGeom>
        </p:spPr>
      </p:pic>
    </p:spTree>
    <p:extLst>
      <p:ext uri="{BB962C8B-B14F-4D97-AF65-F5344CB8AC3E}">
        <p14:creationId xmlns:p14="http://schemas.microsoft.com/office/powerpoint/2010/main" val="3723573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瑞利散射</a:t>
            </a:r>
            <a:br>
              <a:rPr lang="en-US" altLang="zh-TW" dirty="0">
                <a:latin typeface="+mn-ea"/>
              </a:rPr>
            </a:br>
            <a:r>
              <a:rPr lang="en-US" altLang="zh-TW" dirty="0"/>
              <a:t>Rayleigh scattering</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881051"/>
            <a:ext cx="8198677" cy="264418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散射</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398973" cy="2711383"/>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FontTx/>
              <a:buAutoNum type="arabicPeriod"/>
            </a:pPr>
            <a:r>
              <a:rPr lang="zh-TW" altLang="en-US" sz="2400" dirty="0">
                <a:latin typeface="微軟正黑體" panose="020B0604030504040204" pitchFamily="34" charset="-120"/>
                <a:ea typeface="微軟正黑體" panose="020B0604030504040204" pitchFamily="34" charset="-120"/>
              </a:rPr>
              <a:t>將燈打開由使光經過透明柱及非透明柱，觀察顏色的變化。</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FontTx/>
              <a:buAutoNum type="arabicPeriod"/>
            </a:pPr>
            <a:r>
              <a:rPr lang="zh-TW" altLang="en-US" sz="2400" dirty="0">
                <a:latin typeface="微軟正黑體" panose="020B0604030504040204" pitchFamily="34" charset="-120"/>
                <a:ea typeface="微軟正黑體" panose="020B0604030504040204" pitchFamily="34" charset="-120"/>
              </a:rPr>
              <a:t>光經過大氣層會因懸浮物而散射，因不同的厚度使觀察到的光顏色會有所差異。這是為什麼晨曦及落日如此美麗的原因之一。</a:t>
            </a: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6B6F5758-B199-46FD-A812-445135E4F1A5}"/>
              </a:ext>
            </a:extLst>
          </p:cNvPr>
          <p:cNvSpPr txBox="1"/>
          <p:nvPr/>
        </p:nvSpPr>
        <p:spPr>
          <a:xfrm>
            <a:off x="7524143" y="-15442"/>
            <a:ext cx="1800000" cy="349702"/>
          </a:xfrm>
          <a:prstGeom prst="rect">
            <a:avLst/>
          </a:prstGeom>
          <a:noFill/>
        </p:spPr>
        <p:txBody>
          <a:bodyPr wrap="square" lIns="36000" tIns="36000" rIns="36000" bIns="36000"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spTree>
    <p:extLst>
      <p:ext uri="{BB962C8B-B14F-4D97-AF65-F5344CB8AC3E}">
        <p14:creationId xmlns:p14="http://schemas.microsoft.com/office/powerpoint/2010/main" val="2182460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327510"/>
          </a:xfrm>
        </p:spPr>
        <p:txBody>
          <a:bodyPr/>
          <a:lstStyle/>
          <a:p>
            <a:r>
              <a:rPr lang="zh-TW" altLang="en-US" dirty="0">
                <a:latin typeface="+mn-ea"/>
              </a:rPr>
              <a:t>黑體輻射</a:t>
            </a:r>
            <a:br>
              <a:rPr lang="en-US" altLang="zh-TW" dirty="0">
                <a:latin typeface="+mn-ea"/>
              </a:rPr>
            </a:br>
            <a:r>
              <a:rPr lang="en-US" altLang="zh-TW" dirty="0"/>
              <a:t>Black-body radiation</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987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吸光</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31397" y="1199112"/>
            <a:ext cx="6999802"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哪道條紋最黑</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看一下是如何做出來的</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956E1346-89C0-4548-84EB-10CC417D24F2}"/>
              </a:ext>
            </a:extLst>
          </p:cNvPr>
          <p:cNvSpPr txBox="1"/>
          <p:nvPr/>
        </p:nvSpPr>
        <p:spPr>
          <a:xfrm>
            <a:off x="7524143" y="-15442"/>
            <a:ext cx="1800000" cy="349702"/>
          </a:xfrm>
          <a:prstGeom prst="rect">
            <a:avLst/>
          </a:prstGeom>
          <a:noFill/>
        </p:spPr>
        <p:txBody>
          <a:bodyPr wrap="square" lIns="36000" tIns="36000" rIns="36000" bIns="36000"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pic>
        <p:nvPicPr>
          <p:cNvPr id="5" name="圖片 4">
            <a:extLst>
              <a:ext uri="{FF2B5EF4-FFF2-40B4-BE49-F238E27FC236}">
                <a16:creationId xmlns:a16="http://schemas.microsoft.com/office/drawing/2014/main" id="{6FA26BBF-233D-48A1-91A1-87921FFE0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9177" y="1327510"/>
            <a:ext cx="1714286" cy="1714286"/>
          </a:xfrm>
          <a:prstGeom prst="rect">
            <a:avLst/>
          </a:prstGeom>
        </p:spPr>
      </p:pic>
    </p:spTree>
    <p:extLst>
      <p:ext uri="{BB962C8B-B14F-4D97-AF65-F5344CB8AC3E}">
        <p14:creationId xmlns:p14="http://schemas.microsoft.com/office/powerpoint/2010/main" val="1971374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螢光材料</a:t>
            </a:r>
            <a:br>
              <a:rPr lang="en-US" altLang="zh-TW" dirty="0">
                <a:latin typeface="+mn-ea"/>
              </a:rPr>
            </a:br>
            <a:r>
              <a:rPr lang="en-US" altLang="zh-TW" dirty="0"/>
              <a:t>Fluorescence</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420982" y="4078139"/>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吸光放光</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3724012" cy="3597780"/>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以紫外光筆照射螢光溶液，觀察在溶液中光線的顏色變化。</a:t>
            </a:r>
            <a:endParaRPr lang="en-US" altLang="zh-TW" sz="24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以以紫外光筆照射螢光貼紙，視其停留的時間，為什麼效果與</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不同</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40F20FC2-0477-46D8-818C-3133FEE778C6}"/>
              </a:ext>
            </a:extLst>
          </p:cNvPr>
          <p:cNvSpPr txBox="1"/>
          <p:nvPr/>
        </p:nvSpPr>
        <p:spPr>
          <a:xfrm>
            <a:off x="7524143" y="-15442"/>
            <a:ext cx="1800000" cy="349702"/>
          </a:xfrm>
          <a:prstGeom prst="rect">
            <a:avLst/>
          </a:prstGeom>
          <a:noFill/>
        </p:spPr>
        <p:txBody>
          <a:bodyPr wrap="square" lIns="36000" tIns="36000" rIns="36000" bIns="36000"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pic>
        <p:nvPicPr>
          <p:cNvPr id="5" name="圖片 4">
            <a:extLst>
              <a:ext uri="{FF2B5EF4-FFF2-40B4-BE49-F238E27FC236}">
                <a16:creationId xmlns:a16="http://schemas.microsoft.com/office/drawing/2014/main" id="{AA322E19-E61F-45DD-BB9F-5B820E396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841" y="1080081"/>
            <a:ext cx="2189177" cy="1272948"/>
          </a:xfrm>
          <a:prstGeom prst="rect">
            <a:avLst/>
          </a:prstGeom>
        </p:spPr>
      </p:pic>
      <p:sp>
        <p:nvSpPr>
          <p:cNvPr id="7" name="矩形: 圓角 6">
            <a:extLst>
              <a:ext uri="{FF2B5EF4-FFF2-40B4-BE49-F238E27FC236}">
                <a16:creationId xmlns:a16="http://schemas.microsoft.com/office/drawing/2014/main" id="{3A6FB0DD-D81C-4F88-A848-A3EC9606DD3D}"/>
              </a:ext>
            </a:extLst>
          </p:cNvPr>
          <p:cNvSpPr/>
          <p:nvPr/>
        </p:nvSpPr>
        <p:spPr>
          <a:xfrm>
            <a:off x="7191057" y="992234"/>
            <a:ext cx="932259" cy="293072"/>
          </a:xfrm>
          <a:prstGeom prst="roundRect">
            <a:avLst>
              <a:gd name="adj" fmla="val 10451"/>
            </a:avLst>
          </a:prstGeom>
        </p:spPr>
        <p:style>
          <a:lnRef idx="2">
            <a:schemeClr val="accent1"/>
          </a:lnRef>
          <a:fillRef idx="1">
            <a:schemeClr val="lt1"/>
          </a:fillRef>
          <a:effectRef idx="0">
            <a:schemeClr val="accent1"/>
          </a:effectRef>
          <a:fontRef idx="minor">
            <a:schemeClr val="dk1"/>
          </a:fontRef>
        </p:style>
        <p:txBody>
          <a:bodyPr wrap="none" lIns="0" tIns="0" rIns="0" bIns="0">
            <a:spAutoFit/>
          </a:bodyPr>
          <a:lstStyle/>
          <a:p>
            <a:r>
              <a:rPr lang="zh-TW" altLang="en-US" dirty="0">
                <a:latin typeface="+mn-ea"/>
              </a:rPr>
              <a:t>螢光材料</a:t>
            </a:r>
            <a:endParaRPr lang="zh-TW" altLang="en-US" dirty="0"/>
          </a:p>
        </p:txBody>
      </p:sp>
      <p:pic>
        <p:nvPicPr>
          <p:cNvPr id="11" name="圖片 10">
            <a:extLst>
              <a:ext uri="{FF2B5EF4-FFF2-40B4-BE49-F238E27FC236}">
                <a16:creationId xmlns:a16="http://schemas.microsoft.com/office/drawing/2014/main" id="{5723E89D-F8CC-4461-9661-93D84C321AF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0800000">
            <a:off x="6554866" y="4429302"/>
            <a:ext cx="2297198" cy="1660711"/>
          </a:xfrm>
          <a:prstGeom prst="roundRect">
            <a:avLst>
              <a:gd name="adj" fmla="val 5894"/>
            </a:avLst>
          </a:prstGeom>
        </p:spPr>
      </p:pic>
      <p:pic>
        <p:nvPicPr>
          <p:cNvPr id="13" name="圖片 12">
            <a:extLst>
              <a:ext uri="{FF2B5EF4-FFF2-40B4-BE49-F238E27FC236}">
                <a16:creationId xmlns:a16="http://schemas.microsoft.com/office/drawing/2014/main" id="{9EA21BD6-6F7B-46FB-9002-57E57D002F0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0800000">
            <a:off x="6533841" y="2827911"/>
            <a:ext cx="2318224" cy="1490059"/>
          </a:xfrm>
          <a:prstGeom prst="roundRect">
            <a:avLst>
              <a:gd name="adj" fmla="val 6366"/>
            </a:avLst>
          </a:prstGeom>
        </p:spPr>
      </p:pic>
      <p:pic>
        <p:nvPicPr>
          <p:cNvPr id="15" name="圖片 14">
            <a:extLst>
              <a:ext uri="{FF2B5EF4-FFF2-40B4-BE49-F238E27FC236}">
                <a16:creationId xmlns:a16="http://schemas.microsoft.com/office/drawing/2014/main" id="{EED20730-94BC-49CC-A445-9D46B431CF3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p:blipFill>
        <p:spPr>
          <a:xfrm rot="16200000">
            <a:off x="4264393" y="1259844"/>
            <a:ext cx="1982826" cy="1759769"/>
          </a:xfrm>
          <a:prstGeom prst="roundRect">
            <a:avLst>
              <a:gd name="adj" fmla="val 3736"/>
            </a:avLst>
          </a:prstGeom>
        </p:spPr>
      </p:pic>
      <p:sp>
        <p:nvSpPr>
          <p:cNvPr id="16" name="矩形: 圓角 15">
            <a:extLst>
              <a:ext uri="{FF2B5EF4-FFF2-40B4-BE49-F238E27FC236}">
                <a16:creationId xmlns:a16="http://schemas.microsoft.com/office/drawing/2014/main" id="{15BD8A59-EFEC-43F6-95FF-1FC7888D3CC0}"/>
              </a:ext>
            </a:extLst>
          </p:cNvPr>
          <p:cNvSpPr/>
          <p:nvPr/>
        </p:nvSpPr>
        <p:spPr>
          <a:xfrm>
            <a:off x="7338966" y="4463920"/>
            <a:ext cx="719286" cy="306467"/>
          </a:xfrm>
          <a:prstGeom prst="roundRect">
            <a:avLst/>
          </a:prstGeom>
        </p:spPr>
        <p:style>
          <a:lnRef idx="2">
            <a:schemeClr val="accent1"/>
          </a:lnRef>
          <a:fillRef idx="1">
            <a:schemeClr val="lt1"/>
          </a:fillRef>
          <a:effectRef idx="0">
            <a:schemeClr val="accent1"/>
          </a:effectRef>
          <a:fontRef idx="minor">
            <a:schemeClr val="dk1"/>
          </a:fontRef>
        </p:style>
        <p:txBody>
          <a:bodyPr wrap="none" lIns="0" tIns="0" rIns="0" bIns="0">
            <a:spAutoFit/>
          </a:bodyPr>
          <a:lstStyle/>
          <a:p>
            <a:r>
              <a:rPr lang="zh-TW" altLang="en-US" dirty="0">
                <a:latin typeface="+mn-ea"/>
              </a:rPr>
              <a:t>葉綠素</a:t>
            </a:r>
            <a:endParaRPr lang="zh-TW" altLang="en-US" dirty="0"/>
          </a:p>
        </p:txBody>
      </p:sp>
      <p:sp>
        <p:nvSpPr>
          <p:cNvPr id="17" name="矩形: 圓角 16">
            <a:extLst>
              <a:ext uri="{FF2B5EF4-FFF2-40B4-BE49-F238E27FC236}">
                <a16:creationId xmlns:a16="http://schemas.microsoft.com/office/drawing/2014/main" id="{3EE2344A-F220-4A81-9CAE-D9D8968F8F89}"/>
              </a:ext>
            </a:extLst>
          </p:cNvPr>
          <p:cNvSpPr/>
          <p:nvPr/>
        </p:nvSpPr>
        <p:spPr>
          <a:xfrm>
            <a:off x="7370818" y="2836357"/>
            <a:ext cx="719286" cy="306467"/>
          </a:xfrm>
          <a:prstGeom prst="roundRect">
            <a:avLst/>
          </a:prstGeom>
        </p:spPr>
        <p:style>
          <a:lnRef idx="2">
            <a:schemeClr val="accent1"/>
          </a:lnRef>
          <a:fillRef idx="1">
            <a:schemeClr val="lt1"/>
          </a:fillRef>
          <a:effectRef idx="0">
            <a:schemeClr val="accent1"/>
          </a:effectRef>
          <a:fontRef idx="minor">
            <a:schemeClr val="dk1"/>
          </a:fontRef>
        </p:style>
        <p:txBody>
          <a:bodyPr wrap="none" lIns="0" tIns="0" rIns="0" bIns="0">
            <a:spAutoFit/>
          </a:bodyPr>
          <a:lstStyle/>
          <a:p>
            <a:r>
              <a:rPr lang="zh-TW" altLang="en-US" dirty="0">
                <a:latin typeface="+mn-ea"/>
              </a:rPr>
              <a:t>螢光筆</a:t>
            </a:r>
            <a:endParaRPr lang="zh-TW" altLang="en-US" dirty="0"/>
          </a:p>
        </p:txBody>
      </p:sp>
      <p:sp>
        <p:nvSpPr>
          <p:cNvPr id="18" name="矩形: 圓角 17">
            <a:extLst>
              <a:ext uri="{FF2B5EF4-FFF2-40B4-BE49-F238E27FC236}">
                <a16:creationId xmlns:a16="http://schemas.microsoft.com/office/drawing/2014/main" id="{33C80D36-49DF-4CBA-A1F6-72DE5FE4715E}"/>
              </a:ext>
            </a:extLst>
          </p:cNvPr>
          <p:cNvSpPr/>
          <p:nvPr/>
        </p:nvSpPr>
        <p:spPr>
          <a:xfrm>
            <a:off x="4780746" y="1810673"/>
            <a:ext cx="950119" cy="306467"/>
          </a:xfrm>
          <a:prstGeom prst="roundRect">
            <a:avLst/>
          </a:prstGeom>
        </p:spPr>
        <p:style>
          <a:lnRef idx="2">
            <a:schemeClr val="accent1"/>
          </a:lnRef>
          <a:fillRef idx="1">
            <a:schemeClr val="lt1"/>
          </a:fillRef>
          <a:effectRef idx="0">
            <a:schemeClr val="accent1"/>
          </a:effectRef>
          <a:fontRef idx="minor">
            <a:schemeClr val="dk1"/>
          </a:fontRef>
        </p:style>
        <p:txBody>
          <a:bodyPr wrap="none" lIns="0" tIns="0" rIns="0" bIns="0">
            <a:spAutoFit/>
          </a:bodyPr>
          <a:lstStyle/>
          <a:p>
            <a:r>
              <a:rPr lang="zh-TW" altLang="en-US" dirty="0">
                <a:latin typeface="+mn-ea"/>
              </a:rPr>
              <a:t>螢光貼紙</a:t>
            </a:r>
            <a:endParaRPr lang="zh-TW" altLang="en-US" dirty="0"/>
          </a:p>
        </p:txBody>
      </p:sp>
      <p:sp>
        <p:nvSpPr>
          <p:cNvPr id="19" name="矩形: 圓角 18">
            <a:extLst>
              <a:ext uri="{FF2B5EF4-FFF2-40B4-BE49-F238E27FC236}">
                <a16:creationId xmlns:a16="http://schemas.microsoft.com/office/drawing/2014/main" id="{7F63FB1E-A51F-424D-95DF-44B0FF8D274F}"/>
              </a:ext>
            </a:extLst>
          </p:cNvPr>
          <p:cNvSpPr/>
          <p:nvPr/>
        </p:nvSpPr>
        <p:spPr>
          <a:xfrm>
            <a:off x="4805850" y="1053646"/>
            <a:ext cx="950119" cy="306467"/>
          </a:xfrm>
          <a:prstGeom prst="roundRect">
            <a:avLst/>
          </a:prstGeom>
        </p:spPr>
        <p:style>
          <a:lnRef idx="2">
            <a:schemeClr val="accent1"/>
          </a:lnRef>
          <a:fillRef idx="1">
            <a:schemeClr val="lt1"/>
          </a:fillRef>
          <a:effectRef idx="0">
            <a:schemeClr val="accent1"/>
          </a:effectRef>
          <a:fontRef idx="minor">
            <a:schemeClr val="dk1"/>
          </a:fontRef>
        </p:style>
        <p:txBody>
          <a:bodyPr wrap="none" lIns="0" tIns="0" rIns="0" bIns="0">
            <a:spAutoFit/>
          </a:bodyPr>
          <a:lstStyle/>
          <a:p>
            <a:r>
              <a:rPr lang="zh-TW" altLang="en-US" dirty="0">
                <a:latin typeface="+mn-ea"/>
              </a:rPr>
              <a:t>紫外光筆</a:t>
            </a:r>
            <a:endParaRPr lang="zh-TW" altLang="en-US" dirty="0"/>
          </a:p>
        </p:txBody>
      </p:sp>
      <p:sp>
        <p:nvSpPr>
          <p:cNvPr id="20" name="文字方塊 19">
            <a:extLst>
              <a:ext uri="{FF2B5EF4-FFF2-40B4-BE49-F238E27FC236}">
                <a16:creationId xmlns:a16="http://schemas.microsoft.com/office/drawing/2014/main" id="{29909F8E-267F-4874-9C34-8A89272970AA}"/>
              </a:ext>
            </a:extLst>
          </p:cNvPr>
          <p:cNvSpPr txBox="1"/>
          <p:nvPr/>
        </p:nvSpPr>
        <p:spPr>
          <a:xfrm>
            <a:off x="6202018" y="44717"/>
            <a:ext cx="2492990" cy="369332"/>
          </a:xfrm>
          <a:prstGeom prst="rect">
            <a:avLst/>
          </a:prstGeom>
          <a:solidFill>
            <a:schemeClr val="bg1"/>
          </a:solidFill>
        </p:spPr>
        <p:txBody>
          <a:bodyPr wrap="none" rtlCol="0">
            <a:spAutoFit/>
          </a:bodyPr>
          <a:lstStyle/>
          <a:p>
            <a:r>
              <a:rPr lang="zh-TW" altLang="en-US" b="1" dirty="0">
                <a:solidFill>
                  <a:srgbClr val="FF0000"/>
                </a:solidFill>
                <a:latin typeface="微軟正黑體" panose="020B0604030504040204" pitchFamily="34" charset="-120"/>
                <a:ea typeface="微軟正黑體" panose="020B0604030504040204" pitchFamily="34" charset="-120"/>
              </a:rPr>
              <a:t>慎用實驗器材，勿施暴</a:t>
            </a:r>
          </a:p>
        </p:txBody>
      </p:sp>
      <p:sp>
        <p:nvSpPr>
          <p:cNvPr id="21" name="矩形: 圓角 20">
            <a:extLst>
              <a:ext uri="{FF2B5EF4-FFF2-40B4-BE49-F238E27FC236}">
                <a16:creationId xmlns:a16="http://schemas.microsoft.com/office/drawing/2014/main" id="{EA2CAB46-BA65-48B7-B77B-EC49981136A7}"/>
              </a:ext>
            </a:extLst>
          </p:cNvPr>
          <p:cNvSpPr/>
          <p:nvPr/>
        </p:nvSpPr>
        <p:spPr>
          <a:xfrm>
            <a:off x="4232117" y="3365587"/>
            <a:ext cx="2320937" cy="306467"/>
          </a:xfrm>
          <a:prstGeom prst="roundRect">
            <a:avLst/>
          </a:prstGeom>
        </p:spPr>
        <p:style>
          <a:lnRef idx="2">
            <a:schemeClr val="accent1"/>
          </a:lnRef>
          <a:fillRef idx="1">
            <a:schemeClr val="lt1"/>
          </a:fillRef>
          <a:effectRef idx="0">
            <a:schemeClr val="accent1"/>
          </a:effectRef>
          <a:fontRef idx="minor">
            <a:schemeClr val="dk1"/>
          </a:fontRef>
        </p:style>
        <p:txBody>
          <a:bodyPr wrap="none" lIns="0" tIns="0" rIns="0" bIns="0">
            <a:spAutoFit/>
          </a:bodyPr>
          <a:lstStyle/>
          <a:p>
            <a:r>
              <a:rPr lang="zh-TW" altLang="en-US" b="1" dirty="0">
                <a:solidFill>
                  <a:srgbClr val="FF0000"/>
                </a:solidFill>
                <a:latin typeface="+mn-ea"/>
              </a:rPr>
              <a:t>紫外光請勿照射人眼</a:t>
            </a:r>
            <a:r>
              <a:rPr lang="en-US" altLang="zh-TW" b="1" dirty="0">
                <a:solidFill>
                  <a:srgbClr val="FF0000"/>
                </a:solidFill>
                <a:latin typeface="+mn-ea"/>
              </a:rPr>
              <a:t>!!</a:t>
            </a:r>
            <a:endParaRPr lang="zh-TW" altLang="en-US" b="1" dirty="0">
              <a:solidFill>
                <a:srgbClr val="FF0000"/>
              </a:solidFill>
            </a:endParaRPr>
          </a:p>
        </p:txBody>
      </p:sp>
    </p:spTree>
    <p:extLst>
      <p:ext uri="{BB962C8B-B14F-4D97-AF65-F5344CB8AC3E}">
        <p14:creationId xmlns:p14="http://schemas.microsoft.com/office/powerpoint/2010/main" val="3771053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偏振片</a:t>
            </a:r>
            <a:br>
              <a:rPr lang="en-US" altLang="zh-TW" dirty="0">
                <a:latin typeface="+mn-ea"/>
              </a:rPr>
            </a:br>
            <a:r>
              <a:rPr lang="en-US" altLang="zh-TW" dirty="0"/>
              <a:t>Polarizer</a:t>
            </a: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833594"/>
            <a:ext cx="8198677" cy="3752181"/>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光的線偏極化</a:t>
            </a:r>
            <a:endParaRPr lang="en-US" altLang="zh-TW" sz="2000" dirty="0">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zh-TW" sz="2000" dirty="0">
                <a:latin typeface="微軟正黑體" panose="020B0604030504040204" pitchFamily="34" charset="-120"/>
                <a:ea typeface="微軟正黑體" panose="020B0604030504040204" pitchFamily="34" charset="-120"/>
              </a:rPr>
              <a:t>布魯斯特角</a:t>
            </a:r>
            <a:r>
              <a:rPr lang="en-US" altLang="zh-TW" sz="2000" dirty="0">
                <a:latin typeface="微軟正黑體" panose="020B0604030504040204" pitchFamily="34" charset="-120"/>
                <a:ea typeface="微軟正黑體" panose="020B0604030504040204" pitchFamily="34" charset="-120"/>
              </a:rPr>
              <a:t> (</a:t>
            </a:r>
            <a:r>
              <a:rPr lang="en-US" altLang="zh-TW" sz="2000" dirty="0" err="1">
                <a:latin typeface="微軟正黑體" panose="020B0604030504040204" pitchFamily="34" charset="-120"/>
                <a:ea typeface="微軟正黑體" panose="020B0604030504040204" pitchFamily="34" charset="-120"/>
              </a:rPr>
              <a:t>Brewstor’s</a:t>
            </a:r>
            <a:r>
              <a:rPr lang="en-US" altLang="zh-TW" sz="2000" dirty="0">
                <a:latin typeface="微軟正黑體" panose="020B0604030504040204" pitchFamily="34" charset="-120"/>
                <a:ea typeface="微軟正黑體" panose="020B0604030504040204" pitchFamily="34" charset="-120"/>
              </a:rPr>
              <a:t> angle)</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馬呂斯定律 </a:t>
            </a:r>
            <a:r>
              <a:rPr lang="en-US" altLang="zh-TW" sz="2000" dirty="0">
                <a:latin typeface="微軟正黑體" panose="020B0604030504040204" pitchFamily="34" charset="-120"/>
                <a:ea typeface="微軟正黑體" panose="020B0604030504040204" pitchFamily="34" charset="-120"/>
              </a:rPr>
              <a:t>(Malus' law)</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材料雙折射現象</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999802" cy="2644185"/>
          </a:xfrm>
          <a:prstGeom prst="rect">
            <a:avLst/>
          </a:prstGeom>
        </p:spPr>
        <p:txBody>
          <a:bodyPr wrap="square">
            <a:spAutoFit/>
          </a:bodyPr>
          <a:lstStyle/>
          <a:p>
            <a:pPr lvl="0">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演示</a:t>
            </a:r>
            <a:r>
              <a:rPr lang="en-US" altLang="zh-TW" sz="2000" b="1" dirty="0">
                <a:solidFill>
                  <a:srgbClr val="FF0000"/>
                </a:solidFill>
                <a:latin typeface="微軟正黑體" panose="020B0604030504040204" pitchFamily="34" charset="-120"/>
                <a:ea typeface="微軟正黑體" panose="020B0604030504040204" pitchFamily="34" charset="-120"/>
              </a:rPr>
              <a:t>(DEMO)</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marL="271463" indent="-271463">
              <a:lnSpc>
                <a:spcPct val="120000"/>
              </a:lnSpc>
            </a:pPr>
            <a:r>
              <a:rPr lang="en-US" altLang="zh-TW" sz="2000" dirty="0">
                <a:latin typeface="微軟正黑體" panose="020B0604030504040204" pitchFamily="34" charset="-120"/>
                <a:ea typeface="微軟正黑體" panose="020B0604030504040204" pitchFamily="34" charset="-120"/>
              </a:rPr>
              <a:t>1. </a:t>
            </a:r>
            <a:r>
              <a:rPr lang="zh-TW" altLang="en-US" sz="2000" dirty="0">
                <a:latin typeface="微軟正黑體" panose="020B0604030504040204" pitchFamily="34" charset="-120"/>
                <a:ea typeface="微軟正黑體" panose="020B0604030504040204" pitchFamily="34" charset="-120"/>
              </a:rPr>
              <a:t>取一偏振片，以斜</a:t>
            </a:r>
            <a:r>
              <a:rPr lang="en-US" altLang="zh-TW" sz="2000" dirty="0">
                <a:latin typeface="微軟正黑體" panose="020B0604030504040204" pitchFamily="34" charset="-120"/>
                <a:ea typeface="微軟正黑體" panose="020B0604030504040204" pitchFamily="34" charset="-120"/>
              </a:rPr>
              <a:t>45</a:t>
            </a:r>
            <a:r>
              <a:rPr lang="zh-TW" altLang="en-US" sz="2000" dirty="0">
                <a:latin typeface="微軟正黑體" panose="020B0604030504040204" pitchFamily="34" charset="-120"/>
                <a:ea typeface="微軟正黑體" panose="020B0604030504040204" pitchFamily="34" charset="-120"/>
              </a:rPr>
              <a:t>度角地面反射光來找出偏振方向。</a:t>
            </a:r>
            <a:endParaRPr lang="en-US" altLang="zh-TW" sz="2000" dirty="0">
              <a:latin typeface="微軟正黑體" panose="020B0604030504040204" pitchFamily="34" charset="-120"/>
              <a:ea typeface="微軟正黑體" panose="020B0604030504040204" pitchFamily="34" charset="-120"/>
            </a:endParaRPr>
          </a:p>
          <a:p>
            <a:pPr marL="271463" indent="-271463">
              <a:lnSpc>
                <a:spcPct val="120000"/>
              </a:lnSpc>
            </a:pPr>
            <a:r>
              <a:rPr lang="en-US" altLang="zh-TW" sz="2000" dirty="0">
                <a:latin typeface="微軟正黑體" panose="020B0604030504040204" pitchFamily="34" charset="-120"/>
                <a:ea typeface="微軟正黑體" panose="020B0604030504040204" pitchFamily="34" charset="-120"/>
              </a:rPr>
              <a:t>2. </a:t>
            </a:r>
            <a:r>
              <a:rPr lang="zh-TW" altLang="en-US" sz="2000" dirty="0">
                <a:latin typeface="微軟正黑體" panose="020B0604030504040204" pitchFamily="34" charset="-120"/>
                <a:ea typeface="微軟正黑體" panose="020B0604030504040204" pitchFamily="34" charset="-120"/>
              </a:rPr>
              <a:t>將光透過兩偏振片，當偏振片以不同夾角重疊時，觀察透光率的變化。</a:t>
            </a:r>
            <a:endParaRPr lang="en-US" altLang="zh-TW" sz="2000" dirty="0">
              <a:latin typeface="微軟正黑體" panose="020B0604030504040204" pitchFamily="34" charset="-120"/>
              <a:ea typeface="微軟正黑體" panose="020B0604030504040204" pitchFamily="34" charset="-120"/>
            </a:endParaRPr>
          </a:p>
          <a:p>
            <a:pPr marL="271463" indent="-271463">
              <a:lnSpc>
                <a:spcPct val="120000"/>
              </a:lnSpc>
            </a:pPr>
            <a:r>
              <a:rPr lang="en-US" altLang="zh-TW" sz="2000" dirty="0">
                <a:latin typeface="微軟正黑體" panose="020B0604030504040204" pitchFamily="34" charset="-120"/>
                <a:ea typeface="微軟正黑體" panose="020B0604030504040204" pitchFamily="34" charset="-120"/>
              </a:rPr>
              <a:t>3. </a:t>
            </a:r>
            <a:r>
              <a:rPr lang="zh-TW" altLang="en-US" sz="2000" dirty="0">
                <a:latin typeface="微軟正黑體" panose="020B0604030504040204" pitchFamily="34" charset="-120"/>
                <a:ea typeface="微軟正黑體" panose="020B0604030504040204" pitchFamily="34" charset="-120"/>
              </a:rPr>
              <a:t>將透明片</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貼有不同層數的膠帶</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放置於兩偏振片之間，旋轉偏振片或膠片的角度，不同層數的膠帶具有不同的顏色，試討論之。</a:t>
            </a:r>
            <a:endParaRPr lang="en-US" altLang="zh-TW" sz="20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6B905791-B563-4878-AC3E-6C7FD3F23074}"/>
              </a:ext>
            </a:extLst>
          </p:cNvPr>
          <p:cNvSpPr txBox="1"/>
          <p:nvPr/>
        </p:nvSpPr>
        <p:spPr>
          <a:xfrm>
            <a:off x="7524143" y="-15442"/>
            <a:ext cx="1800000" cy="349702"/>
          </a:xfrm>
          <a:prstGeom prst="rect">
            <a:avLst/>
          </a:prstGeom>
          <a:noFill/>
        </p:spPr>
        <p:txBody>
          <a:bodyPr wrap="square" lIns="36000" tIns="36000" rIns="36000" bIns="36000" rtlCol="0">
            <a:spAutoFit/>
          </a:bodyPr>
          <a:lstStyle/>
          <a:p>
            <a:r>
              <a:rPr lang="zh-TW" altLang="en-US" b="1" dirty="0"/>
              <a:t>偏光</a:t>
            </a:r>
            <a:r>
              <a:rPr lang="en-US" altLang="zh-TW" b="1" dirty="0"/>
              <a:t>/</a:t>
            </a:r>
            <a:r>
              <a:rPr lang="zh-TW" altLang="en-US" b="1" dirty="0"/>
              <a:t>近物</a:t>
            </a:r>
            <a:r>
              <a:rPr lang="en-US" altLang="zh-TW" b="1" dirty="0"/>
              <a:t>/</a:t>
            </a:r>
            <a:r>
              <a:rPr lang="zh-TW" altLang="en-US" b="1" dirty="0"/>
              <a:t>其他</a:t>
            </a:r>
          </a:p>
        </p:txBody>
      </p:sp>
      <p:pic>
        <p:nvPicPr>
          <p:cNvPr id="5" name="圖片 4">
            <a:extLst>
              <a:ext uri="{FF2B5EF4-FFF2-40B4-BE49-F238E27FC236}">
                <a16:creationId xmlns:a16="http://schemas.microsoft.com/office/drawing/2014/main" id="{75A852F4-475E-40FC-9DA8-0E205B2D7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8732" y="937288"/>
            <a:ext cx="1714286" cy="1714286"/>
          </a:xfrm>
          <a:prstGeom prst="rect">
            <a:avLst/>
          </a:prstGeom>
        </p:spPr>
      </p:pic>
    </p:spTree>
    <p:extLst>
      <p:ext uri="{BB962C8B-B14F-4D97-AF65-F5344CB8AC3E}">
        <p14:creationId xmlns:p14="http://schemas.microsoft.com/office/powerpoint/2010/main" val="4222691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AB587E-312D-47D3-8C55-DF9B7C0A853C}"/>
              </a:ext>
            </a:extLst>
          </p:cNvPr>
          <p:cNvSpPr>
            <a:spLocks noGrp="1"/>
          </p:cNvSpPr>
          <p:nvPr>
            <p:ph type="title"/>
          </p:nvPr>
        </p:nvSpPr>
        <p:spPr/>
        <p:txBody>
          <a:bodyPr/>
          <a:lstStyle/>
          <a:p>
            <a:r>
              <a:rPr lang="en-US" altLang="zh-TW" sz="3600" dirty="0">
                <a:solidFill>
                  <a:srgbClr val="0000FF"/>
                </a:solidFill>
              </a:rPr>
              <a:t>1 </a:t>
            </a:r>
            <a:r>
              <a:rPr lang="zh-TW" altLang="en-US" sz="3600" dirty="0">
                <a:solidFill>
                  <a:srgbClr val="0000FF"/>
                </a:solidFill>
              </a:rPr>
              <a:t>光的偏振</a:t>
            </a:r>
            <a:endParaRPr lang="zh-TW" altLang="en-US" sz="3200" dirty="0"/>
          </a:p>
        </p:txBody>
      </p:sp>
      <p:sp>
        <p:nvSpPr>
          <p:cNvPr id="3" name="橢圓 2">
            <a:extLst>
              <a:ext uri="{FF2B5EF4-FFF2-40B4-BE49-F238E27FC236}">
                <a16:creationId xmlns:a16="http://schemas.microsoft.com/office/drawing/2014/main" id="{408459C0-94E5-4B25-8119-9E4C63D2CA87}"/>
              </a:ext>
            </a:extLst>
          </p:cNvPr>
          <p:cNvSpPr/>
          <p:nvPr/>
        </p:nvSpPr>
        <p:spPr>
          <a:xfrm rot="3040565" flipH="1">
            <a:off x="3761552" y="4043660"/>
            <a:ext cx="818803" cy="720000"/>
          </a:xfrm>
          <a:prstGeom prst="ellipse">
            <a:avLst/>
          </a:prstGeom>
          <a:solidFill>
            <a:schemeClr val="bg1">
              <a:lumMod val="75000"/>
            </a:schemeClr>
          </a:solidFill>
          <a:ln w="152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太陽 3">
            <a:extLst>
              <a:ext uri="{FF2B5EF4-FFF2-40B4-BE49-F238E27FC236}">
                <a16:creationId xmlns:a16="http://schemas.microsoft.com/office/drawing/2014/main" id="{E9CBCA81-0250-41DC-BBB5-48C9493FFD6E}"/>
              </a:ext>
            </a:extLst>
          </p:cNvPr>
          <p:cNvSpPr/>
          <p:nvPr/>
        </p:nvSpPr>
        <p:spPr>
          <a:xfrm>
            <a:off x="1078700" y="3305596"/>
            <a:ext cx="843566" cy="818803"/>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箭號: 向下 4">
            <a:extLst>
              <a:ext uri="{FF2B5EF4-FFF2-40B4-BE49-F238E27FC236}">
                <a16:creationId xmlns:a16="http://schemas.microsoft.com/office/drawing/2014/main" id="{FA56D690-F0A1-4649-8F8B-275DAFA5A6D3}"/>
              </a:ext>
            </a:extLst>
          </p:cNvPr>
          <p:cNvSpPr/>
          <p:nvPr/>
        </p:nvSpPr>
        <p:spPr>
          <a:xfrm rot="19052701">
            <a:off x="2550731" y="4440398"/>
            <a:ext cx="352561" cy="124282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a:extLst>
              <a:ext uri="{FF2B5EF4-FFF2-40B4-BE49-F238E27FC236}">
                <a16:creationId xmlns:a16="http://schemas.microsoft.com/office/drawing/2014/main" id="{4DDFA5E1-0231-4AEE-AFB3-9CA5898E40F3}"/>
              </a:ext>
            </a:extLst>
          </p:cNvPr>
          <p:cNvCxnSpPr/>
          <p:nvPr/>
        </p:nvCxnSpPr>
        <p:spPr>
          <a:xfrm>
            <a:off x="1398016" y="5531281"/>
            <a:ext cx="3264794"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箭號: 向下 6">
            <a:extLst>
              <a:ext uri="{FF2B5EF4-FFF2-40B4-BE49-F238E27FC236}">
                <a16:creationId xmlns:a16="http://schemas.microsoft.com/office/drawing/2014/main" id="{874D28FE-AD42-4E0C-8E3C-A2F2F005DD10}"/>
              </a:ext>
            </a:extLst>
          </p:cNvPr>
          <p:cNvSpPr/>
          <p:nvPr/>
        </p:nvSpPr>
        <p:spPr>
          <a:xfrm rot="2547299" flipV="1">
            <a:off x="3344423" y="4589975"/>
            <a:ext cx="274204" cy="104024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弧形 7">
            <a:extLst>
              <a:ext uri="{FF2B5EF4-FFF2-40B4-BE49-F238E27FC236}">
                <a16:creationId xmlns:a16="http://schemas.microsoft.com/office/drawing/2014/main" id="{64678F46-3340-49DD-89C2-609C50C2FE65}"/>
              </a:ext>
            </a:extLst>
          </p:cNvPr>
          <p:cNvSpPr>
            <a:spLocks noChangeAspect="1"/>
          </p:cNvSpPr>
          <p:nvPr/>
        </p:nvSpPr>
        <p:spPr>
          <a:xfrm rot="20408545">
            <a:off x="3705623" y="3731359"/>
            <a:ext cx="859443" cy="720000"/>
          </a:xfrm>
          <a:prstGeom prst="arc">
            <a:avLst>
              <a:gd name="adj1" fmla="val 16000054"/>
              <a:gd name="adj2" fmla="val 141632"/>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useBgFill="1">
        <p:nvSpPr>
          <p:cNvPr id="9" name="矩形 8">
            <a:extLst>
              <a:ext uri="{FF2B5EF4-FFF2-40B4-BE49-F238E27FC236}">
                <a16:creationId xmlns:a16="http://schemas.microsoft.com/office/drawing/2014/main" id="{E4168F9F-7AB6-45EC-8798-30B6F7AF8C83}"/>
              </a:ext>
            </a:extLst>
          </p:cNvPr>
          <p:cNvSpPr/>
          <p:nvPr/>
        </p:nvSpPr>
        <p:spPr>
          <a:xfrm>
            <a:off x="573404" y="857965"/>
            <a:ext cx="7997192" cy="1824987"/>
          </a:xfrm>
          <a:prstGeom prst="rect">
            <a:avLst/>
          </a:prstGeom>
        </p:spPr>
        <p:txBody>
          <a:bodyPr wrap="square">
            <a:spAutoFit/>
          </a:bodyPr>
          <a:lstStyle/>
          <a:p>
            <a:pPr marL="342900" indent="-342900">
              <a:lnSpc>
                <a:spcPct val="120000"/>
              </a:lnSpc>
              <a:buFont typeface="Arial" panose="020B0604020202020204" pitchFamily="34" charset="0"/>
              <a:buChar char="•"/>
            </a:pPr>
            <a:r>
              <a:rPr lang="zh-TW" altLang="en-US" sz="2400" b="1" dirty="0"/>
              <a:t>找出偏振片的偏振軸方向</a:t>
            </a:r>
          </a:p>
          <a:p>
            <a:pPr>
              <a:lnSpc>
                <a:spcPct val="120000"/>
              </a:lnSpc>
            </a:pPr>
            <a:r>
              <a:rPr lang="zh-TW" altLang="en-US" sz="2400" dirty="0"/>
              <a:t>透過</a:t>
            </a:r>
            <a:r>
              <a:rPr lang="zh-TW" altLang="en-US" sz="2400" b="1" dirty="0">
                <a:solidFill>
                  <a:srgbClr val="0000FF"/>
                </a:solidFill>
              </a:rPr>
              <a:t>單片偏光片</a:t>
            </a:r>
            <a:r>
              <a:rPr lang="zh-TW" altLang="en-US" sz="2400" dirty="0"/>
              <a:t>，並旋轉偏光片觀察桌面或走廊地面的反射 光隨偏光片之偏振軸方向改變而產生反射光度的變化，據此可找出偏振片的偏振方向。</a:t>
            </a:r>
            <a:endParaRPr lang="zh-TW" altLang="en-US" sz="2400" dirty="0">
              <a:latin typeface="+mn-ea"/>
            </a:endParaRPr>
          </a:p>
        </p:txBody>
      </p:sp>
      <p:sp>
        <p:nvSpPr>
          <p:cNvPr id="10" name="文字方塊 9">
            <a:extLst>
              <a:ext uri="{FF2B5EF4-FFF2-40B4-BE49-F238E27FC236}">
                <a16:creationId xmlns:a16="http://schemas.microsoft.com/office/drawing/2014/main" id="{9BB45E6D-AECD-4BE5-9EAC-412F2BE4FD1D}"/>
              </a:ext>
            </a:extLst>
          </p:cNvPr>
          <p:cNvSpPr txBox="1"/>
          <p:nvPr/>
        </p:nvSpPr>
        <p:spPr>
          <a:xfrm>
            <a:off x="5378021" y="2652530"/>
            <a:ext cx="3582844" cy="146423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sz="2000" dirty="0"/>
              <a:t>角度盤</a:t>
            </a:r>
            <a:r>
              <a:rPr lang="en-US" altLang="zh-TW" sz="2000" dirty="0"/>
              <a:t>=0</a:t>
            </a:r>
            <a:r>
              <a:rPr lang="en-US" altLang="zh-TW" sz="2000" baseline="30000" dirty="0"/>
              <a:t>o</a:t>
            </a:r>
            <a:r>
              <a:rPr lang="zh-TW" altLang="en-US" sz="2000" dirty="0"/>
              <a:t>朝上時消失，因反射時偏振光方向為平行地面，光線被濾掉，因此偏振軸為</a:t>
            </a:r>
            <a:r>
              <a:rPr lang="en-US" altLang="zh-TW" sz="2000" dirty="0"/>
              <a:t>0</a:t>
            </a:r>
            <a:r>
              <a:rPr lang="en-US" altLang="zh-TW" sz="2000" baseline="30000" dirty="0"/>
              <a:t>o</a:t>
            </a:r>
            <a:r>
              <a:rPr lang="en-US" altLang="zh-TW" sz="2000" dirty="0"/>
              <a:t> -180</a:t>
            </a:r>
            <a:r>
              <a:rPr lang="en-US" altLang="zh-TW" sz="2000" baseline="30000" dirty="0"/>
              <a:t>o</a:t>
            </a:r>
            <a:r>
              <a:rPr lang="zh-TW" altLang="en-US" sz="2000" dirty="0"/>
              <a:t>方向，</a:t>
            </a:r>
          </a:p>
        </p:txBody>
      </p:sp>
      <p:sp>
        <p:nvSpPr>
          <p:cNvPr id="12" name="文字方塊 11">
            <a:extLst>
              <a:ext uri="{FF2B5EF4-FFF2-40B4-BE49-F238E27FC236}">
                <a16:creationId xmlns:a16="http://schemas.microsoft.com/office/drawing/2014/main" id="{55FA88AC-9671-44F4-B013-725948B6D63C}"/>
              </a:ext>
            </a:extLst>
          </p:cNvPr>
          <p:cNvSpPr txBox="1"/>
          <p:nvPr/>
        </p:nvSpPr>
        <p:spPr>
          <a:xfrm>
            <a:off x="3406162" y="5182391"/>
            <a:ext cx="1944763" cy="646331"/>
          </a:xfrm>
          <a:prstGeom prst="rect">
            <a:avLst/>
          </a:prstGeom>
          <a:noFill/>
        </p:spPr>
        <p:txBody>
          <a:bodyPr wrap="none" rtlCol="0">
            <a:spAutoFit/>
          </a:bodyPr>
          <a:lstStyle/>
          <a:p>
            <a:r>
              <a:rPr lang="zh-TW" altLang="en-US" b="1" dirty="0"/>
              <a:t>平面</a:t>
            </a:r>
            <a:r>
              <a:rPr lang="en-US" altLang="zh-TW" b="1" dirty="0"/>
              <a:t>(</a:t>
            </a:r>
            <a:r>
              <a:rPr lang="zh-TW" altLang="en-US" b="1" dirty="0"/>
              <a:t>地面</a:t>
            </a:r>
            <a:r>
              <a:rPr lang="en-US" altLang="zh-TW" b="1" dirty="0"/>
              <a:t>)</a:t>
            </a:r>
            <a:r>
              <a:rPr lang="zh-TW" altLang="en-US" b="1" dirty="0"/>
              <a:t>反射光</a:t>
            </a:r>
            <a:endParaRPr lang="en-US" altLang="zh-TW" b="1" dirty="0"/>
          </a:p>
          <a:p>
            <a:r>
              <a:rPr lang="en-US" altLang="zh-TW" b="1" dirty="0"/>
              <a:t>---</a:t>
            </a:r>
            <a:r>
              <a:rPr lang="zh-TW" altLang="en-US" b="1" dirty="0"/>
              <a:t>已偏振</a:t>
            </a:r>
          </a:p>
        </p:txBody>
      </p:sp>
      <p:grpSp>
        <p:nvGrpSpPr>
          <p:cNvPr id="18" name="群組 17">
            <a:extLst>
              <a:ext uri="{FF2B5EF4-FFF2-40B4-BE49-F238E27FC236}">
                <a16:creationId xmlns:a16="http://schemas.microsoft.com/office/drawing/2014/main" id="{3AEE81A6-D6CF-4CFA-825C-343409F25CB5}"/>
              </a:ext>
            </a:extLst>
          </p:cNvPr>
          <p:cNvGrpSpPr/>
          <p:nvPr/>
        </p:nvGrpSpPr>
        <p:grpSpPr>
          <a:xfrm>
            <a:off x="1723127" y="3927808"/>
            <a:ext cx="720000" cy="720000"/>
            <a:chOff x="2928959" y="3095699"/>
            <a:chExt cx="360001" cy="362200"/>
          </a:xfrm>
        </p:grpSpPr>
        <p:cxnSp>
          <p:nvCxnSpPr>
            <p:cNvPr id="14" name="直線單箭頭接點 13">
              <a:extLst>
                <a:ext uri="{FF2B5EF4-FFF2-40B4-BE49-F238E27FC236}">
                  <a16:creationId xmlns:a16="http://schemas.microsoft.com/office/drawing/2014/main" id="{D5103F8D-8DF9-42C6-A319-5D09978C0666}"/>
                </a:ext>
              </a:extLst>
            </p:cNvPr>
            <p:cNvCxnSpPr/>
            <p:nvPr/>
          </p:nvCxnSpPr>
          <p:spPr>
            <a:xfrm>
              <a:off x="3108960" y="3095699"/>
              <a:ext cx="0" cy="360000"/>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B2D43486-87E7-49C3-8D74-425BFCEB38D3}"/>
                </a:ext>
              </a:extLst>
            </p:cNvPr>
            <p:cNvCxnSpPr>
              <a:cxnSpLocks/>
            </p:cNvCxnSpPr>
            <p:nvPr/>
          </p:nvCxnSpPr>
          <p:spPr>
            <a:xfrm rot="5400000">
              <a:off x="3108960" y="3095699"/>
              <a:ext cx="0" cy="360000"/>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C15D33F7-820F-4948-873F-17A85A889854}"/>
                </a:ext>
              </a:extLst>
            </p:cNvPr>
            <p:cNvCxnSpPr>
              <a:cxnSpLocks/>
            </p:cNvCxnSpPr>
            <p:nvPr/>
          </p:nvCxnSpPr>
          <p:spPr>
            <a:xfrm rot="2700000">
              <a:off x="3108959" y="3095698"/>
              <a:ext cx="0" cy="360000"/>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C6BC5023-2ADB-4AEE-8414-4AEB02022199}"/>
                </a:ext>
              </a:extLst>
            </p:cNvPr>
            <p:cNvCxnSpPr>
              <a:cxnSpLocks/>
            </p:cNvCxnSpPr>
            <p:nvPr/>
          </p:nvCxnSpPr>
          <p:spPr>
            <a:xfrm rot="-2640000">
              <a:off x="3109400" y="3097899"/>
              <a:ext cx="0" cy="360000"/>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0" name="直線單箭頭接點 19">
            <a:extLst>
              <a:ext uri="{FF2B5EF4-FFF2-40B4-BE49-F238E27FC236}">
                <a16:creationId xmlns:a16="http://schemas.microsoft.com/office/drawing/2014/main" id="{9DDC680C-4C31-4CCF-8168-9B230E182AEB}"/>
              </a:ext>
            </a:extLst>
          </p:cNvPr>
          <p:cNvCxnSpPr/>
          <p:nvPr/>
        </p:nvCxnSpPr>
        <p:spPr>
          <a:xfrm>
            <a:off x="1706241" y="3981457"/>
            <a:ext cx="712381" cy="7257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C3A046F5-D8F3-4C49-A300-A87172130B1C}"/>
              </a:ext>
            </a:extLst>
          </p:cNvPr>
          <p:cNvCxnSpPr>
            <a:cxnSpLocks/>
          </p:cNvCxnSpPr>
          <p:nvPr/>
        </p:nvCxnSpPr>
        <p:spPr>
          <a:xfrm flipH="1">
            <a:off x="3141314" y="5061809"/>
            <a:ext cx="720000"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2C8F5E34-DB64-4A08-9193-D5A5E3E16F6B}"/>
              </a:ext>
            </a:extLst>
          </p:cNvPr>
          <p:cNvCxnSpPr>
            <a:cxnSpLocks/>
            <a:stCxn id="3" idx="3"/>
            <a:endCxn id="3" idx="7"/>
          </p:cNvCxnSpPr>
          <p:nvPr/>
        </p:nvCxnSpPr>
        <p:spPr>
          <a:xfrm flipV="1">
            <a:off x="4157485" y="4018403"/>
            <a:ext cx="26937" cy="770514"/>
          </a:xfrm>
          <a:prstGeom prst="straightConnector1">
            <a:avLst/>
          </a:prstGeom>
          <a:ln>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0C8E75EE-12EE-49A9-9A23-EDA0AA224E64}"/>
              </a:ext>
            </a:extLst>
          </p:cNvPr>
          <p:cNvCxnSpPr>
            <a:cxnSpLocks/>
          </p:cNvCxnSpPr>
          <p:nvPr/>
        </p:nvCxnSpPr>
        <p:spPr>
          <a:xfrm flipV="1">
            <a:off x="3115570" y="4756955"/>
            <a:ext cx="702737" cy="7368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60BC6AC2-E423-4F5C-AF75-C933351916EB}"/>
              </a:ext>
            </a:extLst>
          </p:cNvPr>
          <p:cNvCxnSpPr>
            <a:cxnSpLocks/>
          </p:cNvCxnSpPr>
          <p:nvPr/>
        </p:nvCxnSpPr>
        <p:spPr>
          <a:xfrm flipV="1">
            <a:off x="4220633" y="3666770"/>
            <a:ext cx="702737" cy="736890"/>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2" name="圖形 21" descr="報紙">
            <a:hlinkClick r:id="rId2" action="ppaction://hlinksldjump"/>
            <a:extLst>
              <a:ext uri="{FF2B5EF4-FFF2-40B4-BE49-F238E27FC236}">
                <a16:creationId xmlns:a16="http://schemas.microsoft.com/office/drawing/2014/main" id="{7D7C537A-04C6-4F6B-886C-F9D9714695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1544" y="20127"/>
            <a:ext cx="432455" cy="432455"/>
          </a:xfrm>
          <a:prstGeom prst="rect">
            <a:avLst/>
          </a:prstGeom>
        </p:spPr>
      </p:pic>
    </p:spTree>
    <p:extLst>
      <p:ext uri="{BB962C8B-B14F-4D97-AF65-F5344CB8AC3E}">
        <p14:creationId xmlns:p14="http://schemas.microsoft.com/office/powerpoint/2010/main" val="3755943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9923" y="41593"/>
            <a:ext cx="8709507" cy="807840"/>
          </a:xfrm>
        </p:spPr>
        <p:txBody>
          <a:bodyPr>
            <a:normAutofit fontScale="90000"/>
          </a:bodyPr>
          <a:lstStyle/>
          <a:p>
            <a:pPr algn="l" defTabSz="914400" hangingPunct="0"/>
            <a:r>
              <a:rPr lang="en-US" altLang="zh-TW" sz="4000" b="1" kern="1200" dirty="0" err="1">
                <a:solidFill>
                  <a:srgbClr val="0000FF"/>
                </a:solidFill>
                <a:cs typeface="+mn-cs"/>
              </a:rPr>
              <a:t>光的偏振</a:t>
            </a:r>
            <a:r>
              <a:rPr lang="en-US" altLang="zh-TW" sz="4000" b="1" kern="1200" dirty="0">
                <a:solidFill>
                  <a:srgbClr val="0000FF"/>
                </a:solidFill>
                <a:cs typeface="+mn-cs"/>
              </a:rPr>
              <a:t>-</a:t>
            </a:r>
            <a:r>
              <a:rPr lang="zh-TW" altLang="zh-TW" sz="4000" dirty="0">
                <a:solidFill>
                  <a:srgbClr val="0000FF"/>
                </a:solidFill>
              </a:rPr>
              <a:t>布魯斯特角</a:t>
            </a:r>
            <a:r>
              <a:rPr lang="en-US" altLang="zh-TW" sz="4000" dirty="0">
                <a:solidFill>
                  <a:srgbClr val="0000FF"/>
                </a:solidFill>
                <a:latin typeface="+mn-lt"/>
              </a:rPr>
              <a:t>(</a:t>
            </a:r>
            <a:r>
              <a:rPr lang="en-US" altLang="zh-TW" sz="4000" dirty="0" err="1">
                <a:solidFill>
                  <a:srgbClr val="0000FF"/>
                </a:solidFill>
                <a:latin typeface="+mn-lt"/>
              </a:rPr>
              <a:t>Brewstor’s</a:t>
            </a:r>
            <a:r>
              <a:rPr lang="en-US" altLang="zh-TW" sz="4000" dirty="0">
                <a:solidFill>
                  <a:srgbClr val="0000FF"/>
                </a:solidFill>
                <a:latin typeface="+mn-lt"/>
              </a:rPr>
              <a:t> angle</a:t>
            </a:r>
            <a:r>
              <a:rPr lang="zh-TW" altLang="zh-TW" sz="4000" dirty="0">
                <a:solidFill>
                  <a:srgbClr val="0000FF"/>
                </a:solidFill>
                <a:latin typeface="+mn-lt"/>
              </a:rPr>
              <a:t>）</a:t>
            </a:r>
            <a:r>
              <a:rPr lang="en-US" altLang="zh-TW" sz="4000" dirty="0">
                <a:solidFill>
                  <a:srgbClr val="0000FF"/>
                </a:solidFill>
                <a:latin typeface="+mn-lt"/>
                <a:sym typeface="Symbol"/>
              </a:rPr>
              <a:t></a:t>
            </a:r>
            <a:r>
              <a:rPr lang="en-US" altLang="zh-TW" sz="4000" baseline="-25000" dirty="0">
                <a:solidFill>
                  <a:srgbClr val="0000FF"/>
                </a:solidFill>
                <a:latin typeface="+mn-lt"/>
              </a:rPr>
              <a:t>B</a:t>
            </a:r>
            <a:endParaRPr lang="zh-TW" altLang="zh-TW" sz="4000" b="1" kern="1200" dirty="0">
              <a:solidFill>
                <a:srgbClr val="0000FF"/>
              </a:solidFill>
              <a:latin typeface="+mn-lt"/>
              <a:cs typeface="+mn-cs"/>
            </a:endParaRPr>
          </a:p>
        </p:txBody>
      </p:sp>
      <p:pic>
        <p:nvPicPr>
          <p:cNvPr id="8" name="內容版面配置區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90401" y="3062534"/>
            <a:ext cx="3239339" cy="2796861"/>
          </a:xfrm>
        </p:spPr>
      </p:pic>
      <p:sp>
        <p:nvSpPr>
          <p:cNvPr id="5" name="文字方塊 4"/>
          <p:cNvSpPr txBox="1"/>
          <p:nvPr/>
        </p:nvSpPr>
        <p:spPr>
          <a:xfrm>
            <a:off x="359923" y="5820609"/>
            <a:ext cx="6216290" cy="507831"/>
          </a:xfrm>
          <a:prstGeom prst="rect">
            <a:avLst/>
          </a:prstGeom>
          <a:noFill/>
        </p:spPr>
        <p:txBody>
          <a:bodyPr wrap="square" rtlCol="0">
            <a:spAutoFit/>
          </a:bodyPr>
          <a:lstStyle/>
          <a:p>
            <a:r>
              <a:rPr lang="en-US" altLang="zh-TW" sz="2700" dirty="0">
                <a:solidFill>
                  <a:srgbClr val="FF0000"/>
                </a:solidFill>
              </a:rPr>
              <a:t>Brewster’s angle (polarization angle)</a:t>
            </a:r>
            <a:endParaRPr lang="zh-TW" altLang="en-US" sz="2700" dirty="0">
              <a:solidFill>
                <a:srgbClr val="FF0000"/>
              </a:solidFill>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476" y="2930845"/>
            <a:ext cx="3358430" cy="2928550"/>
          </a:xfrm>
          <a:prstGeom prst="rect">
            <a:avLst/>
          </a:prstGeom>
        </p:spPr>
      </p:pic>
      <p:sp>
        <p:nvSpPr>
          <p:cNvPr id="3" name="矩形 2">
            <a:extLst>
              <a:ext uri="{FF2B5EF4-FFF2-40B4-BE49-F238E27FC236}">
                <a16:creationId xmlns:a16="http://schemas.microsoft.com/office/drawing/2014/main" id="{B60800F6-FD82-4D87-AA58-CD4E6F14B24B}"/>
              </a:ext>
            </a:extLst>
          </p:cNvPr>
          <p:cNvSpPr/>
          <p:nvPr/>
        </p:nvSpPr>
        <p:spPr>
          <a:xfrm>
            <a:off x="359922" y="785100"/>
            <a:ext cx="8518263" cy="2268185"/>
          </a:xfrm>
          <a:prstGeom prst="rect">
            <a:avLst/>
          </a:prstGeom>
        </p:spPr>
        <p:txBody>
          <a:bodyPr wrap="square">
            <a:spAutoFit/>
          </a:bodyPr>
          <a:lstStyle/>
          <a:p>
            <a:pPr lvl="0" hangingPunct="0">
              <a:lnSpc>
                <a:spcPct val="120000"/>
              </a:lnSpc>
              <a:spcBef>
                <a:spcPts val="600"/>
              </a:spcBef>
            </a:pPr>
            <a:r>
              <a:rPr lang="zh-TW" altLang="zh-TW" sz="2400" dirty="0">
                <a:solidFill>
                  <a:prstClr val="black"/>
                </a:solidFill>
                <a:latin typeface="微軟正黑體" panose="020B0604030504040204" pitchFamily="34" charset="-120"/>
                <a:ea typeface="微軟正黑體" panose="020B0604030504040204" pitchFamily="34" charset="-120"/>
              </a:rPr>
              <a:t>當光從介質的表面</a:t>
            </a:r>
            <a:r>
              <a:rPr lang="zh-TW" altLang="zh-TW" sz="2400" b="1" dirty="0">
                <a:solidFill>
                  <a:prstClr val="black"/>
                </a:solidFill>
                <a:latin typeface="微軟正黑體" panose="020B0604030504040204" pitchFamily="34" charset="-120"/>
                <a:ea typeface="微軟正黑體" panose="020B0604030504040204" pitchFamily="34" charset="-120"/>
              </a:rPr>
              <a:t>反射</a:t>
            </a:r>
            <a:r>
              <a:rPr lang="zh-TW" altLang="zh-TW" sz="2400" dirty="0">
                <a:solidFill>
                  <a:prstClr val="black"/>
                </a:solidFill>
                <a:latin typeface="微軟正黑體" panose="020B0604030504040204" pitchFamily="34" charset="-120"/>
                <a:ea typeface="微軟正黑體" panose="020B0604030504040204" pitchFamily="34" charset="-120"/>
              </a:rPr>
              <a:t>時，如果入射角等於</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zh-TW" sz="2400" dirty="0">
                <a:solidFill>
                  <a:prstClr val="black"/>
                </a:solidFill>
                <a:latin typeface="微軟正黑體" panose="020B0604030504040204" pitchFamily="34" charset="-120"/>
                <a:ea typeface="微軟正黑體" panose="020B0604030504040204" pitchFamily="34" charset="-120"/>
              </a:rPr>
              <a:t>布魯斯特角</a:t>
            </a:r>
            <a:r>
              <a:rPr lang="en-US" altLang="zh-TW" sz="2400" dirty="0">
                <a:solidFill>
                  <a:prstClr val="black"/>
                </a:solidFill>
                <a:latin typeface="微軟正黑體" panose="020B0604030504040204" pitchFamily="34" charset="-120"/>
                <a:ea typeface="微軟正黑體" panose="020B0604030504040204" pitchFamily="34" charset="-120"/>
              </a:rPr>
              <a:t>(</a:t>
            </a:r>
            <a:r>
              <a:rPr lang="en-US" altLang="zh-TW" sz="2400" dirty="0" err="1">
                <a:solidFill>
                  <a:prstClr val="black"/>
                </a:solidFill>
                <a:latin typeface="微軟正黑體" panose="020B0604030504040204" pitchFamily="34" charset="-120"/>
                <a:ea typeface="微軟正黑體" panose="020B0604030504040204" pitchFamily="34" charset="-120"/>
              </a:rPr>
              <a:t>Brewstor’s</a:t>
            </a:r>
            <a:r>
              <a:rPr lang="en-US" altLang="zh-TW" sz="2400" dirty="0">
                <a:solidFill>
                  <a:prstClr val="black"/>
                </a:solidFill>
                <a:latin typeface="微軟正黑體" panose="020B0604030504040204" pitchFamily="34" charset="-120"/>
                <a:ea typeface="微軟正黑體" panose="020B0604030504040204" pitchFamily="34" charset="-120"/>
              </a:rPr>
              <a:t> angle</a:t>
            </a:r>
            <a:r>
              <a:rPr lang="zh-TW" altLang="zh-TW" sz="2400" dirty="0">
                <a:solidFill>
                  <a:prstClr val="black"/>
                </a:solidFill>
                <a:latin typeface="微軟正黑體" panose="020B0604030504040204" pitchFamily="34" charset="-120"/>
                <a:ea typeface="微軟正黑體" panose="020B0604030504040204" pitchFamily="34" charset="-120"/>
              </a:rPr>
              <a:t>）</a:t>
            </a:r>
            <a:r>
              <a:rPr lang="en-US" altLang="zh-TW" sz="2400" dirty="0">
                <a:solidFill>
                  <a:prstClr val="black"/>
                </a:solidFill>
                <a:latin typeface="微軟正黑體" panose="020B0604030504040204" pitchFamily="34" charset="-120"/>
                <a:ea typeface="微軟正黑體" panose="020B0604030504040204" pitchFamily="34" charset="-120"/>
              </a:rPr>
              <a:t>”</a:t>
            </a:r>
            <a:r>
              <a:rPr lang="en-US" altLang="zh-TW" sz="2400" dirty="0">
                <a:solidFill>
                  <a:prstClr val="black"/>
                </a:solidFill>
                <a:latin typeface="微軟正黑體" panose="020B0604030504040204" pitchFamily="34" charset="-120"/>
                <a:ea typeface="微軟正黑體" panose="020B0604030504040204" pitchFamily="34" charset="-120"/>
                <a:sym typeface="Symbol"/>
              </a:rPr>
              <a:t></a:t>
            </a:r>
            <a:r>
              <a:rPr lang="en-US" altLang="zh-TW" sz="2400" baseline="-25000" dirty="0">
                <a:solidFill>
                  <a:prstClr val="black"/>
                </a:solidFill>
                <a:latin typeface="微軟正黑體" panose="020B0604030504040204" pitchFamily="34" charset="-120"/>
                <a:ea typeface="微軟正黑體" panose="020B0604030504040204" pitchFamily="34" charset="-120"/>
              </a:rPr>
              <a:t>B</a:t>
            </a:r>
            <a:r>
              <a:rPr lang="zh-TW" altLang="zh-TW" sz="2400" dirty="0">
                <a:solidFill>
                  <a:prstClr val="black"/>
                </a:solidFill>
                <a:latin typeface="微軟正黑體" panose="020B0604030504040204" pitchFamily="34" charset="-120"/>
                <a:ea typeface="微軟正黑體" panose="020B0604030504040204" pitchFamily="34" charset="-120"/>
              </a:rPr>
              <a:t>，則能夠</a:t>
            </a:r>
            <a:r>
              <a:rPr lang="zh-TW" altLang="zh-TW" sz="2400" b="1" dirty="0">
                <a:solidFill>
                  <a:prstClr val="black"/>
                </a:solidFill>
                <a:latin typeface="微軟正黑體" panose="020B0604030504040204" pitchFamily="34" charset="-120"/>
                <a:ea typeface="微軟正黑體" panose="020B0604030504040204" pitchFamily="34" charset="-120"/>
              </a:rPr>
              <a:t>反射回來的光只有偏振方向垂直於入射面的成份</a:t>
            </a:r>
            <a:r>
              <a:rPr lang="zh-TW" altLang="zh-TW" sz="2400" dirty="0">
                <a:solidFill>
                  <a:prstClr val="black"/>
                </a:solidFill>
                <a:latin typeface="微軟正黑體" panose="020B0604030504040204" pitchFamily="34" charset="-120"/>
                <a:ea typeface="微軟正黑體" panose="020B0604030504040204" pitchFamily="34" charset="-120"/>
              </a:rPr>
              <a:t>；偏振方向平行於入射面的成份則完全穿透，沒有反射。此時介質折射率ｎ與布魯斯特角之關係如下：</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9F5FCFFA-EA4B-4173-AA13-0B8A8146CD7C}"/>
                  </a:ext>
                </a:extLst>
              </p:cNvPr>
              <p:cNvSpPr txBox="1"/>
              <p:nvPr/>
            </p:nvSpPr>
            <p:spPr>
              <a:xfrm>
                <a:off x="6381549" y="5857456"/>
                <a:ext cx="168706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TW" sz="2800" i="1" smtClean="0">
                              <a:latin typeface="Cambria Math" panose="02040503050406030204" pitchFamily="18" charset="0"/>
                            </a:rPr>
                          </m:ctrlPr>
                        </m:funcPr>
                        <m:fName>
                          <m:r>
                            <m:rPr>
                              <m:sty m:val="p"/>
                            </m:rPr>
                            <a:rPr lang="en-US" altLang="zh-TW" sz="2800" i="0" smtClean="0">
                              <a:latin typeface="Cambria Math" panose="02040503050406030204" pitchFamily="18" charset="0"/>
                            </a:rPr>
                            <m:t>tan</m:t>
                          </m:r>
                        </m:fName>
                        <m:e>
                          <m:sSub>
                            <m:sSubPr>
                              <m:ctrlPr>
                                <a:rPr lang="en-US" altLang="zh-TW" sz="2800" i="1" smtClean="0">
                                  <a:latin typeface="Cambria Math" panose="02040503050406030204" pitchFamily="18" charset="0"/>
                                </a:rPr>
                              </m:ctrlPr>
                            </m:sSubPr>
                            <m:e>
                              <m:r>
                                <a:rPr lang="zh-TW" altLang="en-US" sz="2800" i="1" smtClean="0">
                                  <a:latin typeface="Cambria Math" panose="02040503050406030204" pitchFamily="18" charset="0"/>
                                </a:rPr>
                                <m:t>𝜃</m:t>
                              </m:r>
                            </m:e>
                            <m:sub>
                              <m:r>
                                <a:rPr lang="en-US" altLang="zh-TW" sz="2800" b="0" i="1" smtClean="0">
                                  <a:latin typeface="Cambria Math" panose="02040503050406030204" pitchFamily="18" charset="0"/>
                                </a:rPr>
                                <m:t>𝑏</m:t>
                              </m:r>
                            </m:sub>
                          </m:sSub>
                          <m:r>
                            <a:rPr lang="en-US" altLang="zh-TW" sz="2800" b="0" i="1" smtClean="0">
                              <a:latin typeface="Cambria Math" panose="02040503050406030204" pitchFamily="18" charset="0"/>
                            </a:rPr>
                            <m:t>=</m:t>
                          </m:r>
                          <m:r>
                            <a:rPr lang="en-US" altLang="zh-TW" sz="2800" b="0" i="1" smtClean="0">
                              <a:latin typeface="Cambria Math" panose="02040503050406030204" pitchFamily="18" charset="0"/>
                            </a:rPr>
                            <m:t>𝑛</m:t>
                          </m:r>
                        </m:e>
                      </m:func>
                    </m:oMath>
                  </m:oMathPara>
                </a14:m>
                <a:endParaRPr lang="zh-TW" altLang="en-US" sz="2800" dirty="0"/>
              </a:p>
            </p:txBody>
          </p:sp>
        </mc:Choice>
        <mc:Fallback xmlns="">
          <p:sp>
            <p:nvSpPr>
              <p:cNvPr id="11" name="文字方塊 10">
                <a:extLst>
                  <a:ext uri="{FF2B5EF4-FFF2-40B4-BE49-F238E27FC236}">
                    <a16:creationId xmlns:a16="http://schemas.microsoft.com/office/drawing/2014/main" id="{9F5FCFFA-EA4B-4173-AA13-0B8A8146CD7C}"/>
                  </a:ext>
                </a:extLst>
              </p:cNvPr>
              <p:cNvSpPr txBox="1">
                <a:spLocks noRot="1" noChangeAspect="1" noMove="1" noResize="1" noEditPoints="1" noAdjustHandles="1" noChangeArrowheads="1" noChangeShapeType="1" noTextEdit="1"/>
              </p:cNvSpPr>
              <p:nvPr/>
            </p:nvSpPr>
            <p:spPr>
              <a:xfrm>
                <a:off x="6381549" y="5857456"/>
                <a:ext cx="1687065" cy="430887"/>
              </a:xfrm>
              <a:prstGeom prst="rect">
                <a:avLst/>
              </a:prstGeom>
              <a:blipFill>
                <a:blip r:embed="rId4"/>
                <a:stretch>
                  <a:fillRect/>
                </a:stretch>
              </a:blipFill>
            </p:spPr>
            <p:txBody>
              <a:bodyPr/>
              <a:lstStyle/>
              <a:p>
                <a:r>
                  <a:rPr lang="zh-TW" altLang="en-US">
                    <a:noFill/>
                  </a:rPr>
                  <a:t> </a:t>
                </a:r>
              </a:p>
            </p:txBody>
          </p:sp>
        </mc:Fallback>
      </mc:AlternateContent>
      <p:sp>
        <p:nvSpPr>
          <p:cNvPr id="12" name="矩形 11">
            <a:extLst>
              <a:ext uri="{FF2B5EF4-FFF2-40B4-BE49-F238E27FC236}">
                <a16:creationId xmlns:a16="http://schemas.microsoft.com/office/drawing/2014/main" id="{A0484E09-DFEF-40E2-A88A-D5B606874EDF}"/>
              </a:ext>
            </a:extLst>
          </p:cNvPr>
          <p:cNvSpPr/>
          <p:nvPr/>
        </p:nvSpPr>
        <p:spPr>
          <a:xfrm>
            <a:off x="5880213" y="6180621"/>
            <a:ext cx="2839175" cy="369332"/>
          </a:xfrm>
          <a:prstGeom prst="rect">
            <a:avLst/>
          </a:prstGeom>
        </p:spPr>
        <p:txBody>
          <a:bodyPr wrap="none">
            <a:spAutoFit/>
          </a:bodyPr>
          <a:lstStyle/>
          <a:p>
            <a:r>
              <a:rPr lang="en-US" altLang="zh-TW" dirty="0">
                <a:hlinkClick r:id="rId5"/>
              </a:rPr>
              <a:t>Brewster's angle - Wikipedia</a:t>
            </a:r>
            <a:endParaRPr lang="zh-TW" altLang="en-US" dirty="0"/>
          </a:p>
        </p:txBody>
      </p:sp>
      <p:pic>
        <p:nvPicPr>
          <p:cNvPr id="10" name="圖形 9" descr="報紙">
            <a:hlinkClick r:id="rId6" action="ppaction://hlinksldjump"/>
            <a:extLst>
              <a:ext uri="{FF2B5EF4-FFF2-40B4-BE49-F238E27FC236}">
                <a16:creationId xmlns:a16="http://schemas.microsoft.com/office/drawing/2014/main" id="{8BEC3EE6-CE99-4B34-A060-39D14249CA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11544" y="20127"/>
            <a:ext cx="432455" cy="432455"/>
          </a:xfrm>
          <a:prstGeom prst="rect">
            <a:avLst/>
          </a:prstGeom>
        </p:spPr>
      </p:pic>
    </p:spTree>
    <p:extLst>
      <p:ext uri="{BB962C8B-B14F-4D97-AF65-F5344CB8AC3E}">
        <p14:creationId xmlns:p14="http://schemas.microsoft.com/office/powerpoint/2010/main" val="1788722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5A6B4C-53C0-47EB-AE60-A1539E2C3501}"/>
              </a:ext>
            </a:extLst>
          </p:cNvPr>
          <p:cNvSpPr>
            <a:spLocks noGrp="1"/>
          </p:cNvSpPr>
          <p:nvPr>
            <p:ph type="title"/>
          </p:nvPr>
        </p:nvSpPr>
        <p:spPr>
          <a:xfrm>
            <a:off x="1523484" y="64468"/>
            <a:ext cx="6474232" cy="661539"/>
          </a:xfrm>
        </p:spPr>
        <p:txBody>
          <a:bodyPr/>
          <a:lstStyle/>
          <a:p>
            <a:pPr>
              <a:lnSpc>
                <a:spcPct val="100000"/>
              </a:lnSpc>
            </a:pPr>
            <a:r>
              <a:rPr lang="zh-TW" altLang="en-US" sz="4000" dirty="0">
                <a:solidFill>
                  <a:srgbClr val="0000FF"/>
                </a:solidFill>
              </a:rPr>
              <a:t>光的偏振效應</a:t>
            </a:r>
            <a:r>
              <a:rPr lang="en-US" altLang="zh-TW" sz="4000" dirty="0">
                <a:solidFill>
                  <a:srgbClr val="0000FF"/>
                </a:solidFill>
              </a:rPr>
              <a:t>-</a:t>
            </a:r>
            <a:r>
              <a:rPr lang="zh-TW" altLang="en-US" sz="3200" dirty="0">
                <a:solidFill>
                  <a:srgbClr val="0000FF"/>
                </a:solidFill>
              </a:rPr>
              <a:t>布魯斯特角</a:t>
            </a:r>
          </a:p>
        </p:txBody>
      </p:sp>
      <p:sp>
        <p:nvSpPr>
          <p:cNvPr id="8" name="矩形 7">
            <a:extLst>
              <a:ext uri="{FF2B5EF4-FFF2-40B4-BE49-F238E27FC236}">
                <a16:creationId xmlns:a16="http://schemas.microsoft.com/office/drawing/2014/main" id="{D77B655C-F3B9-4F10-8082-6F86E8FACBD0}"/>
              </a:ext>
            </a:extLst>
          </p:cNvPr>
          <p:cNvSpPr/>
          <p:nvPr/>
        </p:nvSpPr>
        <p:spPr>
          <a:xfrm>
            <a:off x="3812412" y="5944700"/>
            <a:ext cx="4608000" cy="830997"/>
          </a:xfrm>
          <a:prstGeom prst="rect">
            <a:avLst/>
          </a:prstGeom>
          <a:solidFill>
            <a:schemeClr val="bg1"/>
          </a:solidFill>
        </p:spPr>
        <p:txBody>
          <a:bodyPr wrap="square">
            <a:spAutoFit/>
          </a:bodyPr>
          <a:lstStyle/>
          <a:p>
            <a:r>
              <a:rPr lang="zh-TW" altLang="en-US" sz="1600" dirty="0">
                <a:solidFill>
                  <a:prstClr val="black"/>
                </a:solidFill>
                <a:latin typeface="+mn-ea"/>
              </a:rPr>
              <a:t>玻璃板的反射率隨入射角的變化。</a:t>
            </a:r>
            <a:r>
              <a:rPr lang="en-US" altLang="zh-TW" sz="1600" dirty="0">
                <a:solidFill>
                  <a:prstClr val="black"/>
                </a:solidFill>
                <a:latin typeface="+mn-ea"/>
              </a:rPr>
              <a:t>p-polarization (</a:t>
            </a:r>
            <a:r>
              <a:rPr lang="zh-TW" altLang="en-US" sz="1600" dirty="0">
                <a:solidFill>
                  <a:prstClr val="black"/>
                </a:solidFill>
                <a:latin typeface="+mn-ea"/>
              </a:rPr>
              <a:t>偏振平行入射面</a:t>
            </a:r>
            <a:r>
              <a:rPr lang="en-US" altLang="zh-TW" sz="1600" dirty="0">
                <a:solidFill>
                  <a:prstClr val="black"/>
                </a:solidFill>
                <a:latin typeface="+mn-ea"/>
              </a:rPr>
              <a:t>)</a:t>
            </a:r>
            <a:r>
              <a:rPr lang="zh-TW" altLang="en-US" sz="1600" dirty="0">
                <a:solidFill>
                  <a:prstClr val="black"/>
                </a:solidFill>
                <a:latin typeface="+mn-ea"/>
              </a:rPr>
              <a:t>在入射角等於</a:t>
            </a:r>
            <a:r>
              <a:rPr lang="en-US" altLang="zh-TW" sz="1600" dirty="0">
                <a:solidFill>
                  <a:prstClr val="black"/>
                </a:solidFill>
                <a:latin typeface="+mn-ea"/>
              </a:rPr>
              <a:t>Brewster</a:t>
            </a:r>
            <a:r>
              <a:rPr lang="zh-TW" altLang="en-US" sz="1600" dirty="0">
                <a:solidFill>
                  <a:prstClr val="black"/>
                </a:solidFill>
                <a:latin typeface="+mn-ea"/>
              </a:rPr>
              <a:t>角時，反射率為零</a:t>
            </a:r>
            <a:endParaRPr lang="zh-TW" altLang="en-US" sz="1600" dirty="0">
              <a:latin typeface="+mn-ea"/>
            </a:endParaRPr>
          </a:p>
        </p:txBody>
      </p:sp>
      <p:sp>
        <p:nvSpPr>
          <p:cNvPr id="10" name="矩形 9">
            <a:extLst>
              <a:ext uri="{FF2B5EF4-FFF2-40B4-BE49-F238E27FC236}">
                <a16:creationId xmlns:a16="http://schemas.microsoft.com/office/drawing/2014/main" id="{DACF1BE5-7BA1-4C8F-8E3D-B9DD94D63922}"/>
              </a:ext>
            </a:extLst>
          </p:cNvPr>
          <p:cNvSpPr/>
          <p:nvPr/>
        </p:nvSpPr>
        <p:spPr>
          <a:xfrm>
            <a:off x="119507" y="2434725"/>
            <a:ext cx="6033052" cy="1166858"/>
          </a:xfrm>
          <a:prstGeom prst="rect">
            <a:avLst/>
          </a:prstGeom>
        </p:spPr>
        <p:txBody>
          <a:bodyPr wrap="square">
            <a:spAutoFit/>
          </a:bodyPr>
          <a:lstStyle/>
          <a:p>
            <a:pPr>
              <a:lnSpc>
                <a:spcPct val="120000"/>
              </a:lnSpc>
            </a:pPr>
            <a:r>
              <a:rPr lang="zh-TW" altLang="en-US" sz="2000" dirty="0">
                <a:solidFill>
                  <a:prstClr val="black"/>
                </a:solidFill>
                <a:latin typeface="+mn-ea"/>
              </a:rPr>
              <a:t>當入射角為布魯斯特角</a:t>
            </a:r>
            <a:r>
              <a:rPr lang="el-GR" altLang="zh-TW" sz="2000" dirty="0">
                <a:solidFill>
                  <a:prstClr val="black"/>
                </a:solidFill>
                <a:latin typeface="+mn-ea"/>
              </a:rPr>
              <a:t>θ</a:t>
            </a:r>
            <a:r>
              <a:rPr lang="en-US" altLang="zh-TW" sz="2000" baseline="-25000" dirty="0">
                <a:solidFill>
                  <a:prstClr val="black"/>
                </a:solidFill>
                <a:latin typeface="+mn-ea"/>
              </a:rPr>
              <a:t>B</a:t>
            </a:r>
            <a:r>
              <a:rPr lang="zh-TW" altLang="en-US" sz="2000" dirty="0">
                <a:solidFill>
                  <a:prstClr val="black"/>
                </a:solidFill>
                <a:latin typeface="+mn-ea"/>
              </a:rPr>
              <a:t>時，反射光與折射光方向互相垂直。此時介質折射率</a:t>
            </a:r>
            <a:r>
              <a:rPr lang="en-US" altLang="zh-TW" sz="2000" dirty="0">
                <a:solidFill>
                  <a:prstClr val="black"/>
                </a:solidFill>
                <a:latin typeface="+mn-ea"/>
              </a:rPr>
              <a:t>n</a:t>
            </a:r>
            <a:r>
              <a:rPr lang="zh-TW" altLang="en-US" sz="2000" dirty="0">
                <a:solidFill>
                  <a:prstClr val="black"/>
                </a:solidFill>
                <a:latin typeface="+mn-ea"/>
              </a:rPr>
              <a:t>與布魯斯特角的關係如下：</a:t>
            </a:r>
            <a:r>
              <a:rPr lang="en-US" altLang="zh-TW" sz="2000" dirty="0">
                <a:solidFill>
                  <a:prstClr val="black"/>
                </a:solidFill>
                <a:latin typeface="+mn-ea"/>
              </a:rPr>
              <a:t>	</a:t>
            </a:r>
            <a:endParaRPr lang="zh-TW" altLang="en-US" sz="2000" baseline="-25000" dirty="0">
              <a:latin typeface="+mn-ea"/>
            </a:endParaRPr>
          </a:p>
        </p:txBody>
      </p:sp>
      <p:pic>
        <p:nvPicPr>
          <p:cNvPr id="15" name="圖片 14">
            <a:extLst>
              <a:ext uri="{FF2B5EF4-FFF2-40B4-BE49-F238E27FC236}">
                <a16:creationId xmlns:a16="http://schemas.microsoft.com/office/drawing/2014/main" id="{87DD52E9-A446-46F2-ACFA-FF7B08F23BA0}"/>
              </a:ext>
            </a:extLst>
          </p:cNvPr>
          <p:cNvPicPr>
            <a:picLocks noChangeAspect="1"/>
          </p:cNvPicPr>
          <p:nvPr/>
        </p:nvPicPr>
        <p:blipFill>
          <a:blip r:embed="rId2"/>
          <a:stretch>
            <a:fillRect/>
          </a:stretch>
        </p:blipFill>
        <p:spPr>
          <a:xfrm>
            <a:off x="734506" y="4146478"/>
            <a:ext cx="2834857" cy="2629219"/>
          </a:xfrm>
          <a:prstGeom prst="rect">
            <a:avLst/>
          </a:prstGeom>
        </p:spPr>
      </p:pic>
      <p:sp>
        <p:nvSpPr>
          <p:cNvPr id="16" name="矩形 15">
            <a:extLst>
              <a:ext uri="{FF2B5EF4-FFF2-40B4-BE49-F238E27FC236}">
                <a16:creationId xmlns:a16="http://schemas.microsoft.com/office/drawing/2014/main" id="{4F7E3BD4-2C13-4127-A531-06083004F35F}"/>
              </a:ext>
            </a:extLst>
          </p:cNvPr>
          <p:cNvSpPr/>
          <p:nvPr/>
        </p:nvSpPr>
        <p:spPr>
          <a:xfrm>
            <a:off x="3812412" y="4428182"/>
            <a:ext cx="4608000" cy="1384995"/>
          </a:xfrm>
          <a:prstGeom prst="rect">
            <a:avLst/>
          </a:prstGeom>
        </p:spPr>
        <p:txBody>
          <a:bodyPr>
            <a:spAutoFit/>
          </a:bodyPr>
          <a:lstStyle/>
          <a:p>
            <a:pPr marL="180975" indent="-180975">
              <a:buFont typeface="+mj-lt"/>
              <a:buAutoNum type="arabicPeriod"/>
            </a:pPr>
            <a:r>
              <a:rPr lang="en-US" altLang="zh-TW" sz="1400" dirty="0">
                <a:solidFill>
                  <a:srgbClr val="202122"/>
                </a:solidFill>
                <a:latin typeface="Arial" panose="020B0604020202020204" pitchFamily="34" charset="0"/>
              </a:rPr>
              <a:t>Rs :</a:t>
            </a:r>
            <a:r>
              <a:rPr lang="zh-TW" altLang="en-US" sz="1400" dirty="0">
                <a:solidFill>
                  <a:srgbClr val="202122"/>
                </a:solidFill>
                <a:latin typeface="Arial" panose="020B0604020202020204" pitchFamily="34" charset="0"/>
              </a:rPr>
              <a:t>偏振入射光的電場分量與入射光及反射光所形成的平面相互垂直。此時的入射光狀態稱為「</a:t>
            </a:r>
            <a:r>
              <a:rPr lang="en-US" altLang="zh-TW" sz="1400" dirty="0">
                <a:solidFill>
                  <a:srgbClr val="202122"/>
                </a:solidFill>
                <a:latin typeface="Arial" panose="020B0604020202020204" pitchFamily="34" charset="0"/>
              </a:rPr>
              <a:t>s</a:t>
            </a:r>
            <a:r>
              <a:rPr lang="zh-TW" altLang="en-US" sz="1400" dirty="0">
                <a:solidFill>
                  <a:srgbClr val="202122"/>
                </a:solidFill>
                <a:latin typeface="Arial" panose="020B0604020202020204" pitchFamily="34" charset="0"/>
              </a:rPr>
              <a:t>偏振態」，源於德語「</a:t>
            </a:r>
            <a:r>
              <a:rPr lang="en-US" altLang="zh-TW" sz="1400" i="1" dirty="0" err="1">
                <a:solidFill>
                  <a:srgbClr val="202122"/>
                </a:solidFill>
                <a:latin typeface="Arial" panose="020B0604020202020204" pitchFamily="34" charset="0"/>
              </a:rPr>
              <a:t>senkrecht</a:t>
            </a:r>
            <a:r>
              <a:rPr lang="zh-TW" altLang="en-US" sz="1400" dirty="0">
                <a:solidFill>
                  <a:srgbClr val="202122"/>
                </a:solidFill>
                <a:latin typeface="Arial" panose="020B0604020202020204" pitchFamily="34" charset="0"/>
              </a:rPr>
              <a:t>」。</a:t>
            </a:r>
          </a:p>
          <a:p>
            <a:pPr marL="180975" indent="-180975">
              <a:buFont typeface="+mj-lt"/>
              <a:buAutoNum type="arabicPeriod"/>
            </a:pPr>
            <a:r>
              <a:rPr lang="en-US" altLang="zh-TW" sz="1400" dirty="0" err="1">
                <a:solidFill>
                  <a:srgbClr val="202122"/>
                </a:solidFill>
                <a:latin typeface="Arial" panose="020B0604020202020204" pitchFamily="34" charset="0"/>
              </a:rPr>
              <a:t>Rp</a:t>
            </a:r>
            <a:r>
              <a:rPr lang="en-US" altLang="zh-TW" sz="1400" dirty="0">
                <a:solidFill>
                  <a:srgbClr val="202122"/>
                </a:solidFill>
                <a:latin typeface="Arial" panose="020B0604020202020204" pitchFamily="34" charset="0"/>
              </a:rPr>
              <a:t> :</a:t>
            </a:r>
            <a:r>
              <a:rPr lang="zh-TW" altLang="en-US" sz="1400" dirty="0">
                <a:solidFill>
                  <a:srgbClr val="202122"/>
                </a:solidFill>
                <a:latin typeface="Arial" panose="020B0604020202020204" pitchFamily="34" charset="0"/>
              </a:rPr>
              <a:t>偏振入射光的電場分量與入射光及反射光所形成的平面相互平行。此時的入射光狀態稱為「</a:t>
            </a:r>
            <a:r>
              <a:rPr lang="en-US" altLang="zh-TW" sz="1400" dirty="0">
                <a:solidFill>
                  <a:srgbClr val="202122"/>
                </a:solidFill>
                <a:latin typeface="Arial" panose="020B0604020202020204" pitchFamily="34" charset="0"/>
              </a:rPr>
              <a:t>p</a:t>
            </a:r>
            <a:r>
              <a:rPr lang="zh-TW" altLang="en-US" sz="1400" dirty="0">
                <a:solidFill>
                  <a:srgbClr val="202122"/>
                </a:solidFill>
                <a:latin typeface="Arial" panose="020B0604020202020204" pitchFamily="34" charset="0"/>
              </a:rPr>
              <a:t>偏振態」，源於德語「</a:t>
            </a:r>
            <a:r>
              <a:rPr lang="en-US" altLang="zh-TW" sz="1400" i="1" dirty="0">
                <a:solidFill>
                  <a:srgbClr val="202122"/>
                </a:solidFill>
                <a:latin typeface="Arial" panose="020B0604020202020204" pitchFamily="34" charset="0"/>
              </a:rPr>
              <a:t>parallel</a:t>
            </a:r>
            <a:r>
              <a:rPr lang="zh-TW" altLang="en-US" sz="1400" dirty="0">
                <a:solidFill>
                  <a:srgbClr val="202122"/>
                </a:solidFill>
                <a:latin typeface="Arial" panose="020B0604020202020204" pitchFamily="34" charset="0"/>
              </a:rPr>
              <a:t>」。</a:t>
            </a:r>
            <a:endParaRPr lang="zh-TW" altLang="en-US" sz="1400" b="0" i="0" dirty="0">
              <a:solidFill>
                <a:srgbClr val="202122"/>
              </a:solidFill>
              <a:effectLst/>
              <a:latin typeface="Arial" panose="020B0604020202020204" pitchFamily="34" charset="0"/>
            </a:endParaRPr>
          </a:p>
        </p:txBody>
      </p:sp>
      <p:sp>
        <p:nvSpPr>
          <p:cNvPr id="20" name="矩形 19">
            <a:extLst>
              <a:ext uri="{FF2B5EF4-FFF2-40B4-BE49-F238E27FC236}">
                <a16:creationId xmlns:a16="http://schemas.microsoft.com/office/drawing/2014/main" id="{BC8623CB-6116-44D7-9D64-6B956B853366}"/>
              </a:ext>
            </a:extLst>
          </p:cNvPr>
          <p:cNvSpPr/>
          <p:nvPr/>
        </p:nvSpPr>
        <p:spPr>
          <a:xfrm>
            <a:off x="119507" y="913300"/>
            <a:ext cx="5863112" cy="1543115"/>
          </a:xfrm>
          <a:prstGeom prst="rect">
            <a:avLst/>
          </a:prstGeom>
        </p:spPr>
        <p:txBody>
          <a:bodyPr wrap="square">
            <a:spAutoFit/>
          </a:bodyPr>
          <a:lstStyle/>
          <a:p>
            <a:pPr>
              <a:lnSpc>
                <a:spcPct val="120000"/>
              </a:lnSpc>
            </a:pPr>
            <a:r>
              <a:rPr lang="zh-TW" altLang="en-US" sz="2000" dirty="0">
                <a:latin typeface="+mn-ea"/>
              </a:rPr>
              <a:t>布魯斯特角（</a:t>
            </a:r>
            <a:r>
              <a:rPr lang="en-US" altLang="zh-TW" sz="2000" dirty="0">
                <a:latin typeface="+mn-ea"/>
              </a:rPr>
              <a:t>Brewster's angle</a:t>
            </a:r>
            <a:r>
              <a:rPr lang="zh-TW" altLang="en-US" sz="2000" dirty="0">
                <a:latin typeface="+mn-ea"/>
              </a:rPr>
              <a:t>），又稱為起偏振角</a:t>
            </a:r>
            <a:r>
              <a:rPr lang="en-US" altLang="zh-TW" sz="2000" dirty="0">
                <a:latin typeface="+mn-ea"/>
              </a:rPr>
              <a:t>(polarization angle) </a:t>
            </a:r>
            <a:r>
              <a:rPr lang="zh-TW" altLang="en-US" sz="2000" dirty="0">
                <a:latin typeface="+mn-ea"/>
              </a:rPr>
              <a:t>，當入射自然光以此角度射入介面時，反射光是線偏振光，並且與折射光線互相垂直。</a:t>
            </a:r>
          </a:p>
        </p:txBody>
      </p:sp>
      <p:grpSp>
        <p:nvGrpSpPr>
          <p:cNvPr id="21" name="群組 20">
            <a:extLst>
              <a:ext uri="{FF2B5EF4-FFF2-40B4-BE49-F238E27FC236}">
                <a16:creationId xmlns:a16="http://schemas.microsoft.com/office/drawing/2014/main" id="{B8B2736F-5A58-497D-9AD6-8EC3FB07AFDD}"/>
              </a:ext>
            </a:extLst>
          </p:cNvPr>
          <p:cNvGrpSpPr/>
          <p:nvPr/>
        </p:nvGrpSpPr>
        <p:grpSpPr>
          <a:xfrm>
            <a:off x="5941821" y="714004"/>
            <a:ext cx="3126204" cy="3007856"/>
            <a:chOff x="3728524" y="243349"/>
            <a:chExt cx="3126204" cy="3007856"/>
          </a:xfrm>
        </p:grpSpPr>
        <p:grpSp>
          <p:nvGrpSpPr>
            <p:cNvPr id="22" name="群組 21">
              <a:extLst>
                <a:ext uri="{FF2B5EF4-FFF2-40B4-BE49-F238E27FC236}">
                  <a16:creationId xmlns:a16="http://schemas.microsoft.com/office/drawing/2014/main" id="{DD936F12-8AC5-45C8-852D-F848CC2AF8DC}"/>
                </a:ext>
              </a:extLst>
            </p:cNvPr>
            <p:cNvGrpSpPr/>
            <p:nvPr/>
          </p:nvGrpSpPr>
          <p:grpSpPr>
            <a:xfrm>
              <a:off x="4089650" y="1299665"/>
              <a:ext cx="2098011" cy="1671616"/>
              <a:chOff x="3486146" y="641297"/>
              <a:chExt cx="2098011" cy="1671616"/>
            </a:xfrm>
          </p:grpSpPr>
          <p:sp>
            <p:nvSpPr>
              <p:cNvPr id="26" name="矩形 25">
                <a:extLst>
                  <a:ext uri="{FF2B5EF4-FFF2-40B4-BE49-F238E27FC236}">
                    <a16:creationId xmlns:a16="http://schemas.microsoft.com/office/drawing/2014/main" id="{E9369F59-B230-4AAD-83B3-68931826A085}"/>
                  </a:ext>
                </a:extLst>
              </p:cNvPr>
              <p:cNvSpPr/>
              <p:nvPr/>
            </p:nvSpPr>
            <p:spPr>
              <a:xfrm>
                <a:off x="3626977" y="1330778"/>
                <a:ext cx="1810934" cy="982135"/>
              </a:xfrm>
              <a:prstGeom prst="rect">
                <a:avLst/>
              </a:prstGeom>
              <a:solidFill>
                <a:srgbClr val="CCEC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7" name="直線單箭頭接點 26">
                <a:extLst>
                  <a:ext uri="{FF2B5EF4-FFF2-40B4-BE49-F238E27FC236}">
                    <a16:creationId xmlns:a16="http://schemas.microsoft.com/office/drawing/2014/main" id="{1B055069-5A4E-4327-9D24-AD803F3CAA7F}"/>
                  </a:ext>
                </a:extLst>
              </p:cNvPr>
              <p:cNvCxnSpPr>
                <a:cxnSpLocks noChangeAspect="1"/>
              </p:cNvCxnSpPr>
              <p:nvPr/>
            </p:nvCxnSpPr>
            <p:spPr>
              <a:xfrm>
                <a:off x="3495561" y="668536"/>
                <a:ext cx="1043997" cy="68400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3796F2E9-C4ED-44B8-AF10-545ECD2FB830}"/>
                  </a:ext>
                </a:extLst>
              </p:cNvPr>
              <p:cNvCxnSpPr/>
              <p:nvPr/>
            </p:nvCxnSpPr>
            <p:spPr>
              <a:xfrm>
                <a:off x="3562970" y="1351189"/>
                <a:ext cx="1951264"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35CAEAF4-E165-4F3B-9CFE-BE1D3314E8AA}"/>
                  </a:ext>
                </a:extLst>
              </p:cNvPr>
              <p:cNvCxnSpPr>
                <a:cxnSpLocks noChangeAspect="1"/>
              </p:cNvCxnSpPr>
              <p:nvPr/>
            </p:nvCxnSpPr>
            <p:spPr>
              <a:xfrm flipH="1">
                <a:off x="4540160" y="669242"/>
                <a:ext cx="1043997" cy="684000"/>
              </a:xfrm>
              <a:prstGeom prst="straightConnector1">
                <a:avLst/>
              </a:prstGeom>
              <a:ln>
                <a:solidFill>
                  <a:schemeClr val="tx1"/>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2B5C9292-6CBD-49A3-82F3-C3D3F5F7558D}"/>
                  </a:ext>
                </a:extLst>
              </p:cNvPr>
              <p:cNvCxnSpPr>
                <a:cxnSpLocks/>
              </p:cNvCxnSpPr>
              <p:nvPr/>
            </p:nvCxnSpPr>
            <p:spPr>
              <a:xfrm flipH="1" flipV="1">
                <a:off x="4539106" y="1352311"/>
                <a:ext cx="610697" cy="918150"/>
              </a:xfrm>
              <a:prstGeom prst="straightConnector1">
                <a:avLst/>
              </a:prstGeom>
              <a:ln>
                <a:solidFill>
                  <a:schemeClr val="tx1"/>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ED61AB61-1E49-4AD1-8CDB-72112A2895E7}"/>
                  </a:ext>
                </a:extLst>
              </p:cNvPr>
              <p:cNvCxnSpPr>
                <a:cxnSpLocks/>
              </p:cNvCxnSpPr>
              <p:nvPr/>
            </p:nvCxnSpPr>
            <p:spPr>
              <a:xfrm flipV="1">
                <a:off x="4536622" y="663347"/>
                <a:ext cx="330" cy="1440000"/>
              </a:xfrm>
              <a:prstGeom prst="straightConnector1">
                <a:avLst/>
              </a:prstGeom>
              <a:ln>
                <a:solidFill>
                  <a:schemeClr val="tx1"/>
                </a:solidFill>
                <a:prstDash val="dash"/>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5A01D6DA-73FB-4126-BF4B-A6DB524F7DBC}"/>
                  </a:ext>
                </a:extLst>
              </p:cNvPr>
              <p:cNvSpPr txBox="1"/>
              <p:nvPr/>
            </p:nvSpPr>
            <p:spPr>
              <a:xfrm>
                <a:off x="4215732" y="641297"/>
                <a:ext cx="367408" cy="338554"/>
              </a:xfrm>
              <a:prstGeom prst="rect">
                <a:avLst/>
              </a:prstGeom>
              <a:noFill/>
            </p:spPr>
            <p:txBody>
              <a:bodyPr wrap="none" rtlCol="0">
                <a:spAutoFit/>
              </a:bodyPr>
              <a:lstStyle/>
              <a:p>
                <a:r>
                  <a:rPr lang="el-GR" altLang="zh-TW" sz="1600" dirty="0">
                    <a:solidFill>
                      <a:srgbClr val="CC00FF"/>
                    </a:solidFill>
                  </a:rPr>
                  <a:t>θ</a:t>
                </a:r>
                <a:r>
                  <a:rPr lang="en-US" altLang="zh-TW" sz="1600" baseline="-25000" dirty="0">
                    <a:solidFill>
                      <a:srgbClr val="CC00FF"/>
                    </a:solidFill>
                  </a:rPr>
                  <a:t>B</a:t>
                </a:r>
                <a:endParaRPr lang="zh-TW" altLang="en-US" sz="1600" baseline="-25000" dirty="0">
                  <a:solidFill>
                    <a:srgbClr val="CC00FF"/>
                  </a:solidFill>
                </a:endParaRPr>
              </a:p>
            </p:txBody>
          </p:sp>
          <p:sp>
            <p:nvSpPr>
              <p:cNvPr id="33" name="弧形 32">
                <a:extLst>
                  <a:ext uri="{FF2B5EF4-FFF2-40B4-BE49-F238E27FC236}">
                    <a16:creationId xmlns:a16="http://schemas.microsoft.com/office/drawing/2014/main" id="{C57A5AAE-BF88-47CB-9873-FC60984A6656}"/>
                  </a:ext>
                </a:extLst>
              </p:cNvPr>
              <p:cNvSpPr/>
              <p:nvPr/>
            </p:nvSpPr>
            <p:spPr>
              <a:xfrm>
                <a:off x="4286295" y="1104925"/>
                <a:ext cx="504000" cy="504000"/>
              </a:xfrm>
              <a:prstGeom prst="arc">
                <a:avLst>
                  <a:gd name="adj1" fmla="val 12932899"/>
                  <a:gd name="adj2" fmla="val 16167255"/>
                </a:avLst>
              </a:prstGeom>
              <a:ln>
                <a:solidFill>
                  <a:srgbClr val="CC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34" name="直線單箭頭接點 33">
                <a:extLst>
                  <a:ext uri="{FF2B5EF4-FFF2-40B4-BE49-F238E27FC236}">
                    <a16:creationId xmlns:a16="http://schemas.microsoft.com/office/drawing/2014/main" id="{95AF2AD8-E886-4DC5-8853-958085E0D31D}"/>
                  </a:ext>
                </a:extLst>
              </p:cNvPr>
              <p:cNvCxnSpPr>
                <a:cxnSpLocks noChangeAspect="1"/>
              </p:cNvCxnSpPr>
              <p:nvPr/>
            </p:nvCxnSpPr>
            <p:spPr>
              <a:xfrm>
                <a:off x="3486146" y="660949"/>
                <a:ext cx="144000" cy="94775"/>
              </a:xfrm>
              <a:prstGeom prst="straightConnector1">
                <a:avLst/>
              </a:prstGeom>
              <a:ln>
                <a:headEnd type="none" w="med" len="med"/>
                <a:tailEnd type="arrow" w="sm" len="sm"/>
              </a:ln>
            </p:spPr>
            <p:style>
              <a:lnRef idx="1">
                <a:schemeClr val="dk1"/>
              </a:lnRef>
              <a:fillRef idx="0">
                <a:schemeClr val="dk1"/>
              </a:fillRef>
              <a:effectRef idx="0">
                <a:schemeClr val="dk1"/>
              </a:effectRef>
              <a:fontRef idx="minor">
                <a:schemeClr val="tx1"/>
              </a:fontRef>
            </p:style>
          </p:cxnSp>
          <p:grpSp>
            <p:nvGrpSpPr>
              <p:cNvPr id="35" name="群組 34">
                <a:extLst>
                  <a:ext uri="{FF2B5EF4-FFF2-40B4-BE49-F238E27FC236}">
                    <a16:creationId xmlns:a16="http://schemas.microsoft.com/office/drawing/2014/main" id="{EBA31296-7878-468C-AD23-232AC0ABEEDA}"/>
                  </a:ext>
                </a:extLst>
              </p:cNvPr>
              <p:cNvGrpSpPr/>
              <p:nvPr/>
            </p:nvGrpSpPr>
            <p:grpSpPr>
              <a:xfrm>
                <a:off x="3697357" y="685800"/>
                <a:ext cx="252750" cy="372717"/>
                <a:chOff x="3697357" y="685800"/>
                <a:chExt cx="252750" cy="372717"/>
              </a:xfrm>
            </p:grpSpPr>
            <p:cxnSp>
              <p:nvCxnSpPr>
                <p:cNvPr id="62" name="直線單箭頭接點 61">
                  <a:extLst>
                    <a:ext uri="{FF2B5EF4-FFF2-40B4-BE49-F238E27FC236}">
                      <a16:creationId xmlns:a16="http://schemas.microsoft.com/office/drawing/2014/main" id="{59D4ABEA-F2B0-49AD-8FB6-076C5334EAFE}"/>
                    </a:ext>
                  </a:extLst>
                </p:cNvPr>
                <p:cNvCxnSpPr>
                  <a:cxnSpLocks/>
                </p:cNvCxnSpPr>
                <p:nvPr/>
              </p:nvCxnSpPr>
              <p:spPr>
                <a:xfrm flipH="1">
                  <a:off x="3697357" y="685800"/>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3" name="橢圓 62">
                  <a:extLst>
                    <a:ext uri="{FF2B5EF4-FFF2-40B4-BE49-F238E27FC236}">
                      <a16:creationId xmlns:a16="http://schemas.microsoft.com/office/drawing/2014/main" id="{5C429F4D-C84D-41AE-BEAC-8356AC58A369}"/>
                    </a:ext>
                  </a:extLst>
                </p:cNvPr>
                <p:cNvSpPr/>
                <p:nvPr/>
              </p:nvSpPr>
              <p:spPr>
                <a:xfrm>
                  <a:off x="3784324" y="84234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6" name="群組 35">
                <a:extLst>
                  <a:ext uri="{FF2B5EF4-FFF2-40B4-BE49-F238E27FC236}">
                    <a16:creationId xmlns:a16="http://schemas.microsoft.com/office/drawing/2014/main" id="{DC2454CF-FF28-45F4-A168-9B42952D3EA2}"/>
                  </a:ext>
                </a:extLst>
              </p:cNvPr>
              <p:cNvGrpSpPr/>
              <p:nvPr/>
            </p:nvGrpSpPr>
            <p:grpSpPr>
              <a:xfrm>
                <a:off x="3849757" y="783534"/>
                <a:ext cx="252750" cy="372717"/>
                <a:chOff x="3697357" y="685800"/>
                <a:chExt cx="252750" cy="372717"/>
              </a:xfrm>
            </p:grpSpPr>
            <p:cxnSp>
              <p:nvCxnSpPr>
                <p:cNvPr id="60" name="直線單箭頭接點 59">
                  <a:extLst>
                    <a:ext uri="{FF2B5EF4-FFF2-40B4-BE49-F238E27FC236}">
                      <a16:creationId xmlns:a16="http://schemas.microsoft.com/office/drawing/2014/main" id="{95452CE9-8537-45A7-A0E3-DF1CE3B22686}"/>
                    </a:ext>
                  </a:extLst>
                </p:cNvPr>
                <p:cNvCxnSpPr>
                  <a:cxnSpLocks/>
                </p:cNvCxnSpPr>
                <p:nvPr/>
              </p:nvCxnSpPr>
              <p:spPr>
                <a:xfrm flipH="1">
                  <a:off x="3697357" y="685800"/>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1" name="橢圓 60">
                  <a:extLst>
                    <a:ext uri="{FF2B5EF4-FFF2-40B4-BE49-F238E27FC236}">
                      <a16:creationId xmlns:a16="http://schemas.microsoft.com/office/drawing/2014/main" id="{2E05C8D8-D583-4BC2-84EE-63BD9C0376AD}"/>
                    </a:ext>
                  </a:extLst>
                </p:cNvPr>
                <p:cNvSpPr/>
                <p:nvPr/>
              </p:nvSpPr>
              <p:spPr>
                <a:xfrm>
                  <a:off x="3784324" y="84234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7" name="群組 36">
                <a:extLst>
                  <a:ext uri="{FF2B5EF4-FFF2-40B4-BE49-F238E27FC236}">
                    <a16:creationId xmlns:a16="http://schemas.microsoft.com/office/drawing/2014/main" id="{C7672BBD-AE3A-43B0-830C-F739077B9010}"/>
                  </a:ext>
                </a:extLst>
              </p:cNvPr>
              <p:cNvGrpSpPr/>
              <p:nvPr/>
            </p:nvGrpSpPr>
            <p:grpSpPr>
              <a:xfrm>
                <a:off x="4002157" y="881269"/>
                <a:ext cx="252750" cy="372717"/>
                <a:chOff x="3697357" y="685800"/>
                <a:chExt cx="252750" cy="372717"/>
              </a:xfrm>
            </p:grpSpPr>
            <p:cxnSp>
              <p:nvCxnSpPr>
                <p:cNvPr id="58" name="直線單箭頭接點 57">
                  <a:extLst>
                    <a:ext uri="{FF2B5EF4-FFF2-40B4-BE49-F238E27FC236}">
                      <a16:creationId xmlns:a16="http://schemas.microsoft.com/office/drawing/2014/main" id="{669BAED5-5A04-46D2-BA17-C656F57E226E}"/>
                    </a:ext>
                  </a:extLst>
                </p:cNvPr>
                <p:cNvCxnSpPr>
                  <a:cxnSpLocks/>
                </p:cNvCxnSpPr>
                <p:nvPr/>
              </p:nvCxnSpPr>
              <p:spPr>
                <a:xfrm flipH="1">
                  <a:off x="3697357" y="685800"/>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9" name="橢圓 58">
                  <a:extLst>
                    <a:ext uri="{FF2B5EF4-FFF2-40B4-BE49-F238E27FC236}">
                      <a16:creationId xmlns:a16="http://schemas.microsoft.com/office/drawing/2014/main" id="{A9F96981-801A-4E93-833B-2BC6231470CB}"/>
                    </a:ext>
                  </a:extLst>
                </p:cNvPr>
                <p:cNvSpPr/>
                <p:nvPr/>
              </p:nvSpPr>
              <p:spPr>
                <a:xfrm>
                  <a:off x="3784324" y="84234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8" name="群組 37">
                <a:extLst>
                  <a:ext uri="{FF2B5EF4-FFF2-40B4-BE49-F238E27FC236}">
                    <a16:creationId xmlns:a16="http://schemas.microsoft.com/office/drawing/2014/main" id="{47BFBCC6-4B01-4A26-BB8B-93E3758987C5}"/>
                  </a:ext>
                </a:extLst>
              </p:cNvPr>
              <p:cNvGrpSpPr/>
              <p:nvPr/>
            </p:nvGrpSpPr>
            <p:grpSpPr>
              <a:xfrm>
                <a:off x="4157042" y="983972"/>
                <a:ext cx="252750" cy="372717"/>
                <a:chOff x="3697357" y="685800"/>
                <a:chExt cx="252750" cy="372717"/>
              </a:xfrm>
            </p:grpSpPr>
            <p:cxnSp>
              <p:nvCxnSpPr>
                <p:cNvPr id="56" name="直線單箭頭接點 55">
                  <a:extLst>
                    <a:ext uri="{FF2B5EF4-FFF2-40B4-BE49-F238E27FC236}">
                      <a16:creationId xmlns:a16="http://schemas.microsoft.com/office/drawing/2014/main" id="{0DF0C98E-74EE-49FD-93D9-5FC662E257BD}"/>
                    </a:ext>
                  </a:extLst>
                </p:cNvPr>
                <p:cNvCxnSpPr>
                  <a:cxnSpLocks/>
                </p:cNvCxnSpPr>
                <p:nvPr/>
              </p:nvCxnSpPr>
              <p:spPr>
                <a:xfrm flipH="1">
                  <a:off x="3697357" y="685800"/>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7" name="橢圓 56">
                  <a:extLst>
                    <a:ext uri="{FF2B5EF4-FFF2-40B4-BE49-F238E27FC236}">
                      <a16:creationId xmlns:a16="http://schemas.microsoft.com/office/drawing/2014/main" id="{83718228-BE30-4323-8F69-F964EBD97067}"/>
                    </a:ext>
                  </a:extLst>
                </p:cNvPr>
                <p:cNvSpPr/>
                <p:nvPr/>
              </p:nvSpPr>
              <p:spPr>
                <a:xfrm>
                  <a:off x="3784324" y="84234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9" name="群組 38">
                <a:extLst>
                  <a:ext uri="{FF2B5EF4-FFF2-40B4-BE49-F238E27FC236}">
                    <a16:creationId xmlns:a16="http://schemas.microsoft.com/office/drawing/2014/main" id="{74048324-0803-4B29-86C5-1B5A9A9F5D86}"/>
                  </a:ext>
                </a:extLst>
              </p:cNvPr>
              <p:cNvGrpSpPr/>
              <p:nvPr/>
            </p:nvGrpSpPr>
            <p:grpSpPr>
              <a:xfrm>
                <a:off x="4309442" y="1084189"/>
                <a:ext cx="252750" cy="372717"/>
                <a:chOff x="3697357" y="685800"/>
                <a:chExt cx="252750" cy="372717"/>
              </a:xfrm>
            </p:grpSpPr>
            <p:cxnSp>
              <p:nvCxnSpPr>
                <p:cNvPr id="54" name="直線單箭頭接點 53">
                  <a:extLst>
                    <a:ext uri="{FF2B5EF4-FFF2-40B4-BE49-F238E27FC236}">
                      <a16:creationId xmlns:a16="http://schemas.microsoft.com/office/drawing/2014/main" id="{FED9006B-A9E8-4268-AF03-FAED0A99904D}"/>
                    </a:ext>
                  </a:extLst>
                </p:cNvPr>
                <p:cNvCxnSpPr>
                  <a:cxnSpLocks/>
                </p:cNvCxnSpPr>
                <p:nvPr/>
              </p:nvCxnSpPr>
              <p:spPr>
                <a:xfrm flipH="1">
                  <a:off x="3697357" y="685800"/>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橢圓 54">
                  <a:extLst>
                    <a:ext uri="{FF2B5EF4-FFF2-40B4-BE49-F238E27FC236}">
                      <a16:creationId xmlns:a16="http://schemas.microsoft.com/office/drawing/2014/main" id="{8B15A0D5-26AF-47A4-A956-597FCAB670F9}"/>
                    </a:ext>
                  </a:extLst>
                </p:cNvPr>
                <p:cNvSpPr/>
                <p:nvPr/>
              </p:nvSpPr>
              <p:spPr>
                <a:xfrm>
                  <a:off x="3784324" y="84234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0" name="群組 39">
                <a:extLst>
                  <a:ext uri="{FF2B5EF4-FFF2-40B4-BE49-F238E27FC236}">
                    <a16:creationId xmlns:a16="http://schemas.microsoft.com/office/drawing/2014/main" id="{5277993E-3F0C-42D8-9B29-302D09DC51C2}"/>
                  </a:ext>
                </a:extLst>
              </p:cNvPr>
              <p:cNvGrpSpPr/>
              <p:nvPr/>
            </p:nvGrpSpPr>
            <p:grpSpPr>
              <a:xfrm flipH="1">
                <a:off x="4618118" y="842341"/>
                <a:ext cx="684085" cy="470389"/>
                <a:chOff x="5171337" y="1150888"/>
                <a:chExt cx="684085" cy="470389"/>
              </a:xfrm>
            </p:grpSpPr>
            <p:sp>
              <p:nvSpPr>
                <p:cNvPr id="49" name="橢圓 48">
                  <a:extLst>
                    <a:ext uri="{FF2B5EF4-FFF2-40B4-BE49-F238E27FC236}">
                      <a16:creationId xmlns:a16="http://schemas.microsoft.com/office/drawing/2014/main" id="{267E94FD-A66D-48FE-B250-5879432B98D2}"/>
                    </a:ext>
                  </a:extLst>
                </p:cNvPr>
                <p:cNvSpPr/>
                <p:nvPr/>
              </p:nvSpPr>
              <p:spPr>
                <a:xfrm>
                  <a:off x="5171337" y="1150888"/>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6A474E2D-53FB-43F9-B7F1-45AF61364E1D}"/>
                    </a:ext>
                  </a:extLst>
                </p:cNvPr>
                <p:cNvSpPr/>
                <p:nvPr/>
              </p:nvSpPr>
              <p:spPr>
                <a:xfrm>
                  <a:off x="5323737" y="1248622"/>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橢圓 50">
                  <a:extLst>
                    <a:ext uri="{FF2B5EF4-FFF2-40B4-BE49-F238E27FC236}">
                      <a16:creationId xmlns:a16="http://schemas.microsoft.com/office/drawing/2014/main" id="{CCC797D5-21AF-45FB-950A-AB19426D3412}"/>
                    </a:ext>
                  </a:extLst>
                </p:cNvPr>
                <p:cNvSpPr/>
                <p:nvPr/>
              </p:nvSpPr>
              <p:spPr>
                <a:xfrm>
                  <a:off x="5476137" y="134635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a:extLst>
                    <a:ext uri="{FF2B5EF4-FFF2-40B4-BE49-F238E27FC236}">
                      <a16:creationId xmlns:a16="http://schemas.microsoft.com/office/drawing/2014/main" id="{1342EA39-DBEB-4416-B2F3-D81E1CAF5C09}"/>
                    </a:ext>
                  </a:extLst>
                </p:cNvPr>
                <p:cNvSpPr/>
                <p:nvPr/>
              </p:nvSpPr>
              <p:spPr>
                <a:xfrm>
                  <a:off x="5631022" y="1449060"/>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橢圓 52">
                  <a:extLst>
                    <a:ext uri="{FF2B5EF4-FFF2-40B4-BE49-F238E27FC236}">
                      <a16:creationId xmlns:a16="http://schemas.microsoft.com/office/drawing/2014/main" id="{0879AEBD-CA1B-4BCC-977C-63036C3B5CA5}"/>
                    </a:ext>
                  </a:extLst>
                </p:cNvPr>
                <p:cNvSpPr/>
                <p:nvPr/>
              </p:nvSpPr>
              <p:spPr>
                <a:xfrm>
                  <a:off x="5783422" y="1549277"/>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41" name="直線單箭頭接點 40">
                <a:extLst>
                  <a:ext uri="{FF2B5EF4-FFF2-40B4-BE49-F238E27FC236}">
                    <a16:creationId xmlns:a16="http://schemas.microsoft.com/office/drawing/2014/main" id="{B73798AB-04BE-4D21-88CD-7FDDBF1725CF}"/>
                  </a:ext>
                </a:extLst>
              </p:cNvPr>
              <p:cNvCxnSpPr>
                <a:cxnSpLocks/>
              </p:cNvCxnSpPr>
              <p:nvPr/>
            </p:nvCxnSpPr>
            <p:spPr>
              <a:xfrm rot="5400000">
                <a:off x="4880841" y="1861884"/>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2" name="橢圓 41">
                <a:extLst>
                  <a:ext uri="{FF2B5EF4-FFF2-40B4-BE49-F238E27FC236}">
                    <a16:creationId xmlns:a16="http://schemas.microsoft.com/office/drawing/2014/main" id="{49F057C9-3D95-4386-AA79-F4C1DA05F142}"/>
                  </a:ext>
                </a:extLst>
              </p:cNvPr>
              <p:cNvSpPr/>
              <p:nvPr/>
            </p:nvSpPr>
            <p:spPr>
              <a:xfrm rot="5400000" flipH="1">
                <a:off x="4867300" y="1863251"/>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3" name="直線單箭頭接點 42">
                <a:extLst>
                  <a:ext uri="{FF2B5EF4-FFF2-40B4-BE49-F238E27FC236}">
                    <a16:creationId xmlns:a16="http://schemas.microsoft.com/office/drawing/2014/main" id="{89BEFCF5-5CE3-414E-9CE6-480A9CE0D351}"/>
                  </a:ext>
                </a:extLst>
              </p:cNvPr>
              <p:cNvCxnSpPr>
                <a:cxnSpLocks/>
              </p:cNvCxnSpPr>
              <p:nvPr/>
            </p:nvCxnSpPr>
            <p:spPr>
              <a:xfrm rot="5400000">
                <a:off x="4685372" y="1557084"/>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4" name="直線單箭頭接點 43">
                <a:extLst>
                  <a:ext uri="{FF2B5EF4-FFF2-40B4-BE49-F238E27FC236}">
                    <a16:creationId xmlns:a16="http://schemas.microsoft.com/office/drawing/2014/main" id="{00912E26-E2A3-4369-92D6-481D18546B0F}"/>
                  </a:ext>
                </a:extLst>
              </p:cNvPr>
              <p:cNvCxnSpPr>
                <a:cxnSpLocks/>
              </p:cNvCxnSpPr>
              <p:nvPr/>
            </p:nvCxnSpPr>
            <p:spPr>
              <a:xfrm rot="5400000">
                <a:off x="4582669" y="1402199"/>
                <a:ext cx="252750" cy="3727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5" name="橢圓 44">
                <a:extLst>
                  <a:ext uri="{FF2B5EF4-FFF2-40B4-BE49-F238E27FC236}">
                    <a16:creationId xmlns:a16="http://schemas.microsoft.com/office/drawing/2014/main" id="{8B925E4B-A6CA-4292-8716-784D8E156068}"/>
                  </a:ext>
                </a:extLst>
              </p:cNvPr>
              <p:cNvSpPr/>
              <p:nvPr/>
            </p:nvSpPr>
            <p:spPr>
              <a:xfrm rot="5400000" flipH="1">
                <a:off x="4566645" y="1403566"/>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6" name="直線接點 45">
                <a:extLst>
                  <a:ext uri="{FF2B5EF4-FFF2-40B4-BE49-F238E27FC236}">
                    <a16:creationId xmlns:a16="http://schemas.microsoft.com/office/drawing/2014/main" id="{8D1D4A1C-9EBC-4379-B48D-5D4547EAAC39}"/>
                  </a:ext>
                </a:extLst>
              </p:cNvPr>
              <p:cNvCxnSpPr>
                <a:cxnSpLocks/>
              </p:cNvCxnSpPr>
              <p:nvPr/>
            </p:nvCxnSpPr>
            <p:spPr>
              <a:xfrm rot="3300000">
                <a:off x="4717933" y="1357380"/>
                <a:ext cx="0" cy="180000"/>
              </a:xfrm>
              <a:prstGeom prst="line">
                <a:avLst/>
              </a:prstGeom>
              <a:ln>
                <a:solidFill>
                  <a:srgbClr val="CC00FF"/>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5F6D0F8-5E84-467E-92C2-3900A11BF85A}"/>
                  </a:ext>
                </a:extLst>
              </p:cNvPr>
              <p:cNvCxnSpPr>
                <a:cxnSpLocks/>
              </p:cNvCxnSpPr>
              <p:nvPr/>
            </p:nvCxnSpPr>
            <p:spPr>
              <a:xfrm rot="8700000">
                <a:off x="4744213" y="1231754"/>
                <a:ext cx="0" cy="180000"/>
              </a:xfrm>
              <a:prstGeom prst="line">
                <a:avLst/>
              </a:prstGeom>
              <a:ln>
                <a:solidFill>
                  <a:srgbClr val="CC00FF"/>
                </a:solidFill>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458AA86F-06AE-4AA6-8C3A-02764234A2CF}"/>
                  </a:ext>
                </a:extLst>
              </p:cNvPr>
              <p:cNvSpPr txBox="1"/>
              <p:nvPr/>
            </p:nvSpPr>
            <p:spPr>
              <a:xfrm>
                <a:off x="4757734" y="1149039"/>
                <a:ext cx="465192" cy="338554"/>
              </a:xfrm>
              <a:prstGeom prst="rect">
                <a:avLst/>
              </a:prstGeom>
              <a:noFill/>
            </p:spPr>
            <p:txBody>
              <a:bodyPr wrap="none" rtlCol="0">
                <a:spAutoFit/>
              </a:bodyPr>
              <a:lstStyle/>
              <a:p>
                <a:r>
                  <a:rPr lang="en-US" altLang="zh-TW" sz="1600" dirty="0">
                    <a:solidFill>
                      <a:srgbClr val="CC00FF"/>
                    </a:solidFill>
                  </a:rPr>
                  <a:t>90</a:t>
                </a:r>
                <a:r>
                  <a:rPr lang="en-US" altLang="zh-TW" sz="1600" baseline="30000" dirty="0">
                    <a:solidFill>
                      <a:srgbClr val="CC00FF"/>
                    </a:solidFill>
                  </a:rPr>
                  <a:t>o</a:t>
                </a:r>
                <a:endParaRPr lang="zh-TW" altLang="en-US" sz="1600" baseline="-25000" dirty="0">
                  <a:solidFill>
                    <a:srgbClr val="CC00FF"/>
                  </a:solidFill>
                </a:endParaRPr>
              </a:p>
            </p:txBody>
          </p:sp>
        </p:grpSp>
        <p:sp>
          <p:nvSpPr>
            <p:cNvPr id="23" name="文字方塊 22">
              <a:extLst>
                <a:ext uri="{FF2B5EF4-FFF2-40B4-BE49-F238E27FC236}">
                  <a16:creationId xmlns:a16="http://schemas.microsoft.com/office/drawing/2014/main" id="{1C1C3099-8B0D-46D2-8936-26C96CA983E0}"/>
                </a:ext>
              </a:extLst>
            </p:cNvPr>
            <p:cNvSpPr txBox="1"/>
            <p:nvPr/>
          </p:nvSpPr>
          <p:spPr>
            <a:xfrm>
              <a:off x="3728524" y="600674"/>
              <a:ext cx="1064394" cy="553998"/>
            </a:xfrm>
            <a:prstGeom prst="rect">
              <a:avLst/>
            </a:prstGeom>
            <a:noFill/>
          </p:spPr>
          <p:txBody>
            <a:bodyPr wrap="none" lIns="0" tIns="0" rIns="0" bIns="0" rtlCol="0">
              <a:spAutoFit/>
            </a:bodyPr>
            <a:lstStyle/>
            <a:p>
              <a:pPr algn="ctr"/>
              <a:r>
                <a:rPr lang="zh-TW" altLang="en-US" dirty="0"/>
                <a:t>入射光</a:t>
              </a:r>
              <a:endParaRPr lang="en-US" altLang="zh-TW" dirty="0"/>
            </a:p>
            <a:p>
              <a:pPr algn="ctr"/>
              <a:r>
                <a:rPr lang="en-US" altLang="zh-TW" dirty="0"/>
                <a:t>(</a:t>
              </a:r>
              <a:r>
                <a:rPr lang="zh-TW" altLang="en-US" dirty="0"/>
                <a:t>未偏極化</a:t>
              </a:r>
              <a:r>
                <a:rPr lang="en-US" altLang="zh-TW" dirty="0"/>
                <a:t>)</a:t>
              </a:r>
              <a:endParaRPr lang="zh-TW" altLang="en-US" dirty="0"/>
            </a:p>
          </p:txBody>
        </p:sp>
        <p:sp>
          <p:nvSpPr>
            <p:cNvPr id="24" name="文字方塊 23">
              <a:extLst>
                <a:ext uri="{FF2B5EF4-FFF2-40B4-BE49-F238E27FC236}">
                  <a16:creationId xmlns:a16="http://schemas.microsoft.com/office/drawing/2014/main" id="{297A907F-8633-4D40-AE60-3665287E6175}"/>
                </a:ext>
              </a:extLst>
            </p:cNvPr>
            <p:cNvSpPr txBox="1"/>
            <p:nvPr/>
          </p:nvSpPr>
          <p:spPr>
            <a:xfrm>
              <a:off x="5559502" y="2697207"/>
              <a:ext cx="1295226" cy="553998"/>
            </a:xfrm>
            <a:prstGeom prst="rect">
              <a:avLst/>
            </a:prstGeom>
            <a:noFill/>
          </p:spPr>
          <p:txBody>
            <a:bodyPr wrap="none" lIns="0" tIns="0" rIns="0" bIns="0" rtlCol="0">
              <a:spAutoFit/>
            </a:bodyPr>
            <a:lstStyle/>
            <a:p>
              <a:pPr algn="ctr"/>
              <a:r>
                <a:rPr lang="zh-TW" altLang="en-US" dirty="0"/>
                <a:t>折射光</a:t>
              </a:r>
              <a:endParaRPr lang="en-US" altLang="zh-TW" dirty="0"/>
            </a:p>
            <a:p>
              <a:pPr algn="ctr"/>
              <a:r>
                <a:rPr lang="en-US" altLang="zh-TW" dirty="0"/>
                <a:t>(</a:t>
              </a:r>
              <a:r>
                <a:rPr lang="zh-TW" altLang="en-US" dirty="0"/>
                <a:t>部分偏極化</a:t>
              </a:r>
              <a:r>
                <a:rPr lang="en-US" altLang="zh-TW" dirty="0"/>
                <a:t>)</a:t>
              </a:r>
              <a:endParaRPr lang="zh-TW" altLang="en-US" dirty="0"/>
            </a:p>
          </p:txBody>
        </p:sp>
        <p:sp>
          <p:nvSpPr>
            <p:cNvPr id="25" name="文字方塊 24">
              <a:extLst>
                <a:ext uri="{FF2B5EF4-FFF2-40B4-BE49-F238E27FC236}">
                  <a16:creationId xmlns:a16="http://schemas.microsoft.com/office/drawing/2014/main" id="{BF05C0FD-1EB9-4D5E-9D6E-ACB36265FA06}"/>
                </a:ext>
              </a:extLst>
            </p:cNvPr>
            <p:cNvSpPr txBox="1"/>
            <p:nvPr/>
          </p:nvSpPr>
          <p:spPr>
            <a:xfrm>
              <a:off x="5600907" y="243349"/>
              <a:ext cx="1165275" cy="1107996"/>
            </a:xfrm>
            <a:prstGeom prst="rect">
              <a:avLst/>
            </a:prstGeom>
            <a:noFill/>
          </p:spPr>
          <p:txBody>
            <a:bodyPr wrap="square" lIns="0" tIns="0" rIns="0" bIns="0" rtlCol="0">
              <a:spAutoFit/>
            </a:bodyPr>
            <a:lstStyle/>
            <a:p>
              <a:pPr algn="ctr"/>
              <a:r>
                <a:rPr lang="zh-TW" altLang="en-US" dirty="0"/>
                <a:t>反射光</a:t>
              </a:r>
              <a:endParaRPr lang="en-US" altLang="zh-TW" dirty="0"/>
            </a:p>
            <a:p>
              <a:pPr algn="ctr"/>
              <a:r>
                <a:rPr lang="en-US" altLang="zh-TW" dirty="0"/>
                <a:t>(</a:t>
              </a:r>
              <a:r>
                <a:rPr lang="zh-TW" altLang="en-US" dirty="0"/>
                <a:t>偏極化，偏極方向平行平面</a:t>
              </a:r>
              <a:r>
                <a:rPr lang="en-US" altLang="zh-TW" dirty="0"/>
                <a:t>)</a:t>
              </a:r>
              <a:endParaRPr lang="zh-TW" altLang="en-US" dirty="0"/>
            </a:p>
          </p:txBody>
        </p:sp>
      </p:grpSp>
      <p:sp>
        <p:nvSpPr>
          <p:cNvPr id="64" name="矩形 63">
            <a:extLst>
              <a:ext uri="{FF2B5EF4-FFF2-40B4-BE49-F238E27FC236}">
                <a16:creationId xmlns:a16="http://schemas.microsoft.com/office/drawing/2014/main" id="{6484BA8C-D61B-49CD-B351-D67C0F0544EE}"/>
              </a:ext>
            </a:extLst>
          </p:cNvPr>
          <p:cNvSpPr/>
          <p:nvPr/>
        </p:nvSpPr>
        <p:spPr>
          <a:xfrm>
            <a:off x="6152559" y="3681397"/>
            <a:ext cx="2511264" cy="661976"/>
          </a:xfrm>
          <a:prstGeom prst="rect">
            <a:avLst/>
          </a:prstGeom>
        </p:spPr>
        <p:txBody>
          <a:bodyPr wrap="square">
            <a:spAutoFit/>
          </a:bodyPr>
          <a:lstStyle/>
          <a:p>
            <a:pPr algn="ctr">
              <a:lnSpc>
                <a:spcPct val="120000"/>
              </a:lnSpc>
            </a:pPr>
            <a:r>
              <a:rPr lang="zh-TW" altLang="en-US" sz="1600" b="1" dirty="0">
                <a:latin typeface="+mn-ea"/>
              </a:rPr>
              <a:t>入射角</a:t>
            </a:r>
            <a:r>
              <a:rPr lang="en-US" altLang="zh-TW" sz="1600" b="1" dirty="0">
                <a:latin typeface="+mn-ea"/>
              </a:rPr>
              <a:t>=</a:t>
            </a:r>
            <a:r>
              <a:rPr lang="zh-TW" altLang="en-US" sz="1600" b="1" dirty="0">
                <a:latin typeface="+mn-ea"/>
              </a:rPr>
              <a:t>布魯斯特角時，反射光為線偏極光</a:t>
            </a:r>
            <a:endParaRPr lang="zh-TW" altLang="en-US" sz="1600" b="1" dirty="0"/>
          </a:p>
        </p:txBody>
      </p:sp>
      <p:sp>
        <p:nvSpPr>
          <p:cNvPr id="65" name="文字方塊 64">
            <a:extLst>
              <a:ext uri="{FF2B5EF4-FFF2-40B4-BE49-F238E27FC236}">
                <a16:creationId xmlns:a16="http://schemas.microsoft.com/office/drawing/2014/main" id="{117C6745-0A0C-422A-9BE3-C334948E04B6}"/>
              </a:ext>
            </a:extLst>
          </p:cNvPr>
          <p:cNvSpPr txBox="1"/>
          <p:nvPr/>
        </p:nvSpPr>
        <p:spPr>
          <a:xfrm>
            <a:off x="6375765" y="2167305"/>
            <a:ext cx="302335" cy="276999"/>
          </a:xfrm>
          <a:prstGeom prst="rect">
            <a:avLst/>
          </a:prstGeom>
          <a:noFill/>
        </p:spPr>
        <p:txBody>
          <a:bodyPr wrap="square" lIns="0" tIns="0" rIns="0" bIns="0" rtlCol="0">
            <a:spAutoFit/>
          </a:bodyPr>
          <a:lstStyle/>
          <a:p>
            <a:pPr algn="ctr"/>
            <a:r>
              <a:rPr lang="en-US" altLang="zh-TW" dirty="0"/>
              <a:t>n</a:t>
            </a:r>
            <a:r>
              <a:rPr lang="en-US" altLang="zh-TW" baseline="-25000" dirty="0"/>
              <a:t>1</a:t>
            </a:r>
            <a:endParaRPr lang="zh-TW" altLang="en-US" baseline="-25000" dirty="0"/>
          </a:p>
        </p:txBody>
      </p:sp>
      <p:sp>
        <p:nvSpPr>
          <p:cNvPr id="66" name="文字方塊 65">
            <a:extLst>
              <a:ext uri="{FF2B5EF4-FFF2-40B4-BE49-F238E27FC236}">
                <a16:creationId xmlns:a16="http://schemas.microsoft.com/office/drawing/2014/main" id="{DB3E1EDF-3155-4DD4-B525-CE9A042EB184}"/>
              </a:ext>
            </a:extLst>
          </p:cNvPr>
          <p:cNvSpPr txBox="1"/>
          <p:nvPr/>
        </p:nvSpPr>
        <p:spPr>
          <a:xfrm>
            <a:off x="6345925" y="2475416"/>
            <a:ext cx="364582" cy="276999"/>
          </a:xfrm>
          <a:prstGeom prst="rect">
            <a:avLst/>
          </a:prstGeom>
          <a:noFill/>
        </p:spPr>
        <p:txBody>
          <a:bodyPr wrap="square" lIns="0" tIns="0" rIns="0" bIns="0" rtlCol="0">
            <a:spAutoFit/>
          </a:bodyPr>
          <a:lstStyle/>
          <a:p>
            <a:pPr algn="ctr"/>
            <a:r>
              <a:rPr lang="en-US" altLang="zh-TW" dirty="0"/>
              <a:t>n</a:t>
            </a:r>
            <a:r>
              <a:rPr lang="en-US" altLang="zh-TW" baseline="-25000" dirty="0"/>
              <a:t>2</a:t>
            </a:r>
            <a:endParaRPr lang="zh-TW" altLang="en-US" baseline="-25000" dirty="0"/>
          </a:p>
        </p:txBody>
      </p:sp>
      <p:sp>
        <p:nvSpPr>
          <p:cNvPr id="67" name="文字方塊 66">
            <a:extLst>
              <a:ext uri="{FF2B5EF4-FFF2-40B4-BE49-F238E27FC236}">
                <a16:creationId xmlns:a16="http://schemas.microsoft.com/office/drawing/2014/main" id="{11D3FE65-C569-415A-A207-D48F5E0C10EC}"/>
              </a:ext>
            </a:extLst>
          </p:cNvPr>
          <p:cNvSpPr txBox="1"/>
          <p:nvPr/>
        </p:nvSpPr>
        <p:spPr>
          <a:xfrm>
            <a:off x="7006215" y="930050"/>
            <a:ext cx="516167" cy="276999"/>
          </a:xfrm>
          <a:prstGeom prst="rect">
            <a:avLst/>
          </a:prstGeom>
          <a:noFill/>
        </p:spPr>
        <p:txBody>
          <a:bodyPr wrap="none" lIns="0" tIns="0" rIns="0" bIns="0" rtlCol="0">
            <a:spAutoFit/>
          </a:bodyPr>
          <a:lstStyle/>
          <a:p>
            <a:pPr algn="ctr"/>
            <a:r>
              <a:rPr lang="en-US" altLang="zh-TW" dirty="0"/>
              <a:t>n</a:t>
            </a:r>
            <a:r>
              <a:rPr lang="en-US" altLang="zh-TW" baseline="-25000" dirty="0"/>
              <a:t>1</a:t>
            </a:r>
            <a:r>
              <a:rPr lang="en-US" altLang="zh-TW" dirty="0"/>
              <a:t>&lt;n</a:t>
            </a:r>
            <a:r>
              <a:rPr lang="en-US" altLang="zh-TW" baseline="-25000" dirty="0"/>
              <a:t>2</a:t>
            </a:r>
            <a:endParaRPr lang="zh-TW" altLang="en-US" baseline="-25000" dirty="0"/>
          </a:p>
        </p:txBody>
      </p:sp>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D4DD0AC5-C352-4132-BFB6-A15FD2118B01}"/>
                  </a:ext>
                </a:extLst>
              </p:cNvPr>
              <p:cNvSpPr/>
              <p:nvPr/>
            </p:nvSpPr>
            <p:spPr>
              <a:xfrm>
                <a:off x="1601294" y="3262209"/>
                <a:ext cx="1667123" cy="630365"/>
              </a:xfrm>
              <a:prstGeom prst="rect">
                <a:avLst/>
              </a:prstGeom>
            </p:spPr>
            <p:txBody>
              <a:bodyPr wrap="none">
                <a:spAutoFit/>
              </a:bodyPr>
              <a:lstStyle/>
              <a:p>
                <a14:m>
                  <m:oMath xmlns:m="http://schemas.openxmlformats.org/officeDocument/2006/math">
                    <m:f>
                      <m:fPr>
                        <m:ctrlPr>
                          <a:rPr lang="en-US" altLang="zh-TW" sz="2400" i="1" dirty="0">
                            <a:solidFill>
                              <a:prstClr val="black"/>
                            </a:solidFill>
                            <a:latin typeface="Cambria Math" panose="02040503050406030204" pitchFamily="18" charset="0"/>
                          </a:rPr>
                        </m:ctrlPr>
                      </m:fPr>
                      <m:num>
                        <m:sSub>
                          <m:sSubPr>
                            <m:ctrlPr>
                              <a:rPr lang="en-US" altLang="zh-TW" sz="2400" i="1" dirty="0">
                                <a:solidFill>
                                  <a:prstClr val="black"/>
                                </a:solidFill>
                                <a:latin typeface="Cambria Math" panose="02040503050406030204" pitchFamily="18" charset="0"/>
                              </a:rPr>
                            </m:ctrlPr>
                          </m:sSubPr>
                          <m:e>
                            <m:r>
                              <a:rPr lang="zh-TW" altLang="es-ES" sz="2400" i="1" dirty="0">
                                <a:solidFill>
                                  <a:prstClr val="black"/>
                                </a:solidFill>
                                <a:latin typeface="Cambria Math" panose="02040503050406030204" pitchFamily="18" charset="0"/>
                              </a:rPr>
                              <m:t>𝑛</m:t>
                            </m:r>
                          </m:e>
                          <m:sub>
                            <m:r>
                              <a:rPr lang="en-US" altLang="zh-TW" sz="2400" i="1" dirty="0">
                                <a:solidFill>
                                  <a:prstClr val="black"/>
                                </a:solidFill>
                                <a:latin typeface="Cambria Math" panose="02040503050406030204" pitchFamily="18" charset="0"/>
                              </a:rPr>
                              <m:t>2</m:t>
                            </m:r>
                          </m:sub>
                        </m:sSub>
                      </m:num>
                      <m:den>
                        <m:sSub>
                          <m:sSubPr>
                            <m:ctrlPr>
                              <a:rPr lang="en-US" altLang="zh-TW" sz="2400" i="1" dirty="0">
                                <a:solidFill>
                                  <a:prstClr val="black"/>
                                </a:solidFill>
                                <a:latin typeface="Cambria Math" panose="02040503050406030204" pitchFamily="18" charset="0"/>
                              </a:rPr>
                            </m:ctrlPr>
                          </m:sSubPr>
                          <m:e>
                            <m:r>
                              <a:rPr lang="en-US" altLang="zh-TW" sz="2400" i="1" dirty="0">
                                <a:solidFill>
                                  <a:prstClr val="black"/>
                                </a:solidFill>
                                <a:latin typeface="Cambria Math" panose="02040503050406030204" pitchFamily="18" charset="0"/>
                              </a:rPr>
                              <m:t>𝑛</m:t>
                            </m:r>
                          </m:e>
                          <m:sub>
                            <m:r>
                              <a:rPr lang="en-US" altLang="zh-TW" sz="2400" i="1" dirty="0">
                                <a:solidFill>
                                  <a:prstClr val="black"/>
                                </a:solidFill>
                                <a:latin typeface="Cambria Math" panose="02040503050406030204" pitchFamily="18" charset="0"/>
                              </a:rPr>
                              <m:t>1</m:t>
                            </m:r>
                          </m:sub>
                        </m:sSub>
                      </m:den>
                    </m:f>
                    <m:r>
                      <a:rPr lang="zh-TW" altLang="es-ES" sz="2400" i="1" dirty="0">
                        <a:solidFill>
                          <a:prstClr val="black"/>
                        </a:solidFill>
                        <a:latin typeface="Cambria Math" panose="02040503050406030204" pitchFamily="18" charset="0"/>
                      </a:rPr>
                      <m:t> </m:t>
                    </m:r>
                  </m:oMath>
                </a14:m>
                <a:r>
                  <a:rPr lang="en-US" altLang="zh-TW" sz="2400" dirty="0">
                    <a:solidFill>
                      <a:prstClr val="black"/>
                    </a:solidFill>
                    <a:latin typeface="微軟正黑體"/>
                  </a:rPr>
                  <a:t>= </a:t>
                </a:r>
                <a:r>
                  <a:rPr lang="es-ES" altLang="zh-TW" sz="2400" dirty="0">
                    <a:solidFill>
                      <a:prstClr val="black"/>
                    </a:solidFill>
                    <a:latin typeface="微軟正黑體"/>
                  </a:rPr>
                  <a:t>tan </a:t>
                </a:r>
                <a:r>
                  <a:rPr lang="zh-TW" altLang="es-ES" sz="2400" dirty="0">
                    <a:solidFill>
                      <a:prstClr val="black"/>
                    </a:solidFill>
                    <a:latin typeface="微軟正黑體"/>
                  </a:rPr>
                  <a:t>𝜃</a:t>
                </a:r>
                <a:r>
                  <a:rPr lang="en-US" altLang="zh-TW" sz="2400" baseline="-25000" dirty="0">
                    <a:solidFill>
                      <a:prstClr val="black"/>
                    </a:solidFill>
                    <a:latin typeface="微軟正黑體"/>
                  </a:rPr>
                  <a:t>B</a:t>
                </a:r>
                <a:endParaRPr lang="zh-TW" altLang="en-US" dirty="0"/>
              </a:p>
            </p:txBody>
          </p:sp>
        </mc:Choice>
        <mc:Fallback xmlns="">
          <p:sp>
            <p:nvSpPr>
              <p:cNvPr id="68" name="矩形 67">
                <a:extLst>
                  <a:ext uri="{FF2B5EF4-FFF2-40B4-BE49-F238E27FC236}">
                    <a16:creationId xmlns:a16="http://schemas.microsoft.com/office/drawing/2014/main" id="{D4DD0AC5-C352-4132-BFB6-A15FD2118B01}"/>
                  </a:ext>
                </a:extLst>
              </p:cNvPr>
              <p:cNvSpPr>
                <a:spLocks noRot="1" noChangeAspect="1" noMove="1" noResize="1" noEditPoints="1" noAdjustHandles="1" noChangeArrowheads="1" noChangeShapeType="1" noTextEdit="1"/>
              </p:cNvSpPr>
              <p:nvPr/>
            </p:nvSpPr>
            <p:spPr>
              <a:xfrm>
                <a:off x="1601294" y="3262209"/>
                <a:ext cx="1667123" cy="630365"/>
              </a:xfrm>
              <a:prstGeom prst="rect">
                <a:avLst/>
              </a:prstGeom>
              <a:blipFill>
                <a:blip r:embed="rId3"/>
                <a:stretch>
                  <a:fillRect t="-1923" r="-733" b="-962"/>
                </a:stretch>
              </a:blipFill>
            </p:spPr>
            <p:txBody>
              <a:bodyPr/>
              <a:lstStyle/>
              <a:p>
                <a:r>
                  <a:rPr lang="zh-TW" altLang="en-US">
                    <a:noFill/>
                  </a:rPr>
                  <a:t> </a:t>
                </a:r>
              </a:p>
            </p:txBody>
          </p:sp>
        </mc:Fallback>
      </mc:AlternateContent>
      <p:sp>
        <p:nvSpPr>
          <p:cNvPr id="6" name="矩形 5">
            <a:extLst>
              <a:ext uri="{FF2B5EF4-FFF2-40B4-BE49-F238E27FC236}">
                <a16:creationId xmlns:a16="http://schemas.microsoft.com/office/drawing/2014/main" id="{2DAB815A-7FFC-4082-AC8B-729052D9CAE7}"/>
              </a:ext>
            </a:extLst>
          </p:cNvPr>
          <p:cNvSpPr/>
          <p:nvPr/>
        </p:nvSpPr>
        <p:spPr>
          <a:xfrm>
            <a:off x="5326763" y="3905760"/>
            <a:ext cx="627075" cy="449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9" name="直線單箭頭接點 68">
            <a:extLst>
              <a:ext uri="{FF2B5EF4-FFF2-40B4-BE49-F238E27FC236}">
                <a16:creationId xmlns:a16="http://schemas.microsoft.com/office/drawing/2014/main" id="{D66F668A-EBA8-4749-91FE-4015D8A4EC8D}"/>
              </a:ext>
            </a:extLst>
          </p:cNvPr>
          <p:cNvCxnSpPr>
            <a:cxnSpLocks/>
          </p:cNvCxnSpPr>
          <p:nvPr/>
        </p:nvCxnSpPr>
        <p:spPr>
          <a:xfrm flipH="1">
            <a:off x="5468404" y="3998101"/>
            <a:ext cx="325058" cy="27948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70" name="橢圓 69">
            <a:extLst>
              <a:ext uri="{FF2B5EF4-FFF2-40B4-BE49-F238E27FC236}">
                <a16:creationId xmlns:a16="http://schemas.microsoft.com/office/drawing/2014/main" id="{C50A458B-812A-42AF-8287-F7D61F5E2974}"/>
              </a:ext>
            </a:extLst>
          </p:cNvPr>
          <p:cNvSpPr/>
          <p:nvPr/>
        </p:nvSpPr>
        <p:spPr>
          <a:xfrm>
            <a:off x="4536000" y="403984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60A94DE8-5CDD-4577-9507-A881C3FCD58D}"/>
              </a:ext>
            </a:extLst>
          </p:cNvPr>
          <p:cNvSpPr/>
          <p:nvPr/>
        </p:nvSpPr>
        <p:spPr>
          <a:xfrm>
            <a:off x="3999565" y="3894349"/>
            <a:ext cx="466794" cy="369332"/>
          </a:xfrm>
          <a:prstGeom prst="rect">
            <a:avLst/>
          </a:prstGeom>
        </p:spPr>
        <p:txBody>
          <a:bodyPr wrap="none">
            <a:spAutoFit/>
          </a:bodyPr>
          <a:lstStyle/>
          <a:p>
            <a:r>
              <a:rPr lang="en-US" altLang="zh-TW" dirty="0">
                <a:solidFill>
                  <a:srgbClr val="202122"/>
                </a:solidFill>
                <a:latin typeface="Arial" panose="020B0604020202020204" pitchFamily="34" charset="0"/>
              </a:rPr>
              <a:t>Rs</a:t>
            </a:r>
            <a:endParaRPr lang="zh-TW" altLang="en-US" dirty="0"/>
          </a:p>
        </p:txBody>
      </p:sp>
      <p:sp>
        <p:nvSpPr>
          <p:cNvPr id="5" name="矩形 4">
            <a:extLst>
              <a:ext uri="{FF2B5EF4-FFF2-40B4-BE49-F238E27FC236}">
                <a16:creationId xmlns:a16="http://schemas.microsoft.com/office/drawing/2014/main" id="{D48BD33B-2D76-4E19-8C8D-0A9700C02CF0}"/>
              </a:ext>
            </a:extLst>
          </p:cNvPr>
          <p:cNvSpPr/>
          <p:nvPr/>
        </p:nvSpPr>
        <p:spPr>
          <a:xfrm>
            <a:off x="4931889" y="3891178"/>
            <a:ext cx="479618" cy="369332"/>
          </a:xfrm>
          <a:prstGeom prst="rect">
            <a:avLst/>
          </a:prstGeom>
        </p:spPr>
        <p:txBody>
          <a:bodyPr wrap="none">
            <a:spAutoFit/>
          </a:bodyPr>
          <a:lstStyle/>
          <a:p>
            <a:r>
              <a:rPr lang="en-US" altLang="zh-TW" dirty="0" err="1">
                <a:solidFill>
                  <a:srgbClr val="202122"/>
                </a:solidFill>
                <a:latin typeface="Arial" panose="020B0604020202020204" pitchFamily="34" charset="0"/>
              </a:rPr>
              <a:t>Rp</a:t>
            </a:r>
            <a:endParaRPr lang="zh-TW" altLang="en-US" dirty="0"/>
          </a:p>
        </p:txBody>
      </p:sp>
      <p:pic>
        <p:nvPicPr>
          <p:cNvPr id="71" name="圖形 70" descr="報紙">
            <a:hlinkClick r:id="rId4" action="ppaction://hlinksldjump"/>
            <a:extLst>
              <a:ext uri="{FF2B5EF4-FFF2-40B4-BE49-F238E27FC236}">
                <a16:creationId xmlns:a16="http://schemas.microsoft.com/office/drawing/2014/main" id="{52D449F2-0994-46A5-B160-A841661F36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1544" y="20127"/>
            <a:ext cx="432455" cy="432455"/>
          </a:xfrm>
          <a:prstGeom prst="rect">
            <a:avLst/>
          </a:prstGeom>
        </p:spPr>
      </p:pic>
    </p:spTree>
    <p:extLst>
      <p:ext uri="{BB962C8B-B14F-4D97-AF65-F5344CB8AC3E}">
        <p14:creationId xmlns:p14="http://schemas.microsoft.com/office/powerpoint/2010/main" val="3861095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5B86003-AD68-472F-86D6-2BC4CBB487E6}"/>
              </a:ext>
            </a:extLst>
          </p:cNvPr>
          <p:cNvSpPr/>
          <p:nvPr/>
        </p:nvSpPr>
        <p:spPr>
          <a:xfrm>
            <a:off x="590571" y="937167"/>
            <a:ext cx="8335715" cy="3473771"/>
          </a:xfrm>
          <a:prstGeom prst="rect">
            <a:avLst/>
          </a:prstGeom>
          <a:solidFill>
            <a:schemeClr val="bg1"/>
          </a:solidFill>
        </p:spPr>
        <p:txBody>
          <a:bodyPr wrap="square">
            <a:spAutoFit/>
          </a:bodyPr>
          <a:lstStyle/>
          <a:p>
            <a:pPr marL="265113" indent="-265113">
              <a:lnSpc>
                <a:spcPct val="110000"/>
              </a:lnSpc>
              <a:spcBef>
                <a:spcPts val="600"/>
              </a:spcBef>
            </a:pPr>
            <a:r>
              <a:rPr lang="en-US" altLang="zh-TW" sz="2400" dirty="0"/>
              <a:t>1. </a:t>
            </a:r>
            <a:r>
              <a:rPr lang="zh-TW" altLang="en-US" sz="2400" dirty="0"/>
              <a:t>手機下載 </a:t>
            </a:r>
            <a:r>
              <a:rPr lang="en-US" altLang="zh-TW" sz="2400" dirty="0"/>
              <a:t>Light Meter </a:t>
            </a:r>
            <a:r>
              <a:rPr lang="zh-TW" altLang="en-US" sz="2400" dirty="0"/>
              <a:t>或</a:t>
            </a:r>
            <a:r>
              <a:rPr lang="zh-TW" altLang="en-US" sz="2400" b="1" dirty="0"/>
              <a:t>光度測量相關的</a:t>
            </a:r>
            <a:r>
              <a:rPr lang="en-US" altLang="zh-TW" sz="2400" b="1" dirty="0"/>
              <a:t>APP:</a:t>
            </a:r>
            <a:r>
              <a:rPr lang="zh-TW" altLang="en-US" sz="2400" b="1" dirty="0"/>
              <a:t> </a:t>
            </a:r>
            <a:endParaRPr lang="en-US" altLang="zh-TW" sz="2400" b="1" dirty="0"/>
          </a:p>
          <a:p>
            <a:pPr marL="265113" indent="6350">
              <a:lnSpc>
                <a:spcPct val="110000"/>
              </a:lnSpc>
              <a:spcBef>
                <a:spcPts val="600"/>
              </a:spcBef>
            </a:pPr>
            <a:r>
              <a:rPr lang="zh-TW" altLang="en-US" sz="2400" dirty="0"/>
              <a:t>取</a:t>
            </a:r>
            <a:r>
              <a:rPr lang="en-US" altLang="zh-TW" sz="2400" b="1" dirty="0">
                <a:solidFill>
                  <a:srgbClr val="0000FF"/>
                </a:solidFill>
              </a:rPr>
              <a:t>2</a:t>
            </a:r>
            <a:r>
              <a:rPr lang="zh-TW" altLang="en-US" sz="2400" b="1" dirty="0">
                <a:solidFill>
                  <a:srgbClr val="0000FF"/>
                </a:solidFill>
              </a:rPr>
              <a:t>片偏振片</a:t>
            </a:r>
            <a:r>
              <a:rPr lang="zh-TW" altLang="en-US" sz="2400" dirty="0"/>
              <a:t>在手機環境光感測器</a:t>
            </a:r>
            <a:r>
              <a:rPr lang="en-US" altLang="zh-TW" sz="2400" dirty="0"/>
              <a:t>(</a:t>
            </a:r>
            <a:r>
              <a:rPr lang="zh-TW" altLang="en-US" sz="2400" dirty="0"/>
              <a:t>通常位於前置鏡頭 旁</a:t>
            </a:r>
            <a:r>
              <a:rPr lang="en-US" altLang="zh-TW" sz="2400" dirty="0"/>
              <a:t>)</a:t>
            </a:r>
            <a:r>
              <a:rPr lang="zh-TW" altLang="en-US" sz="2400" dirty="0"/>
              <a:t>上固定一偏振片；並再加上另一張偏振片，轉動此偏振片，同時記錄穿透光強度隨角 度的變化情形。 </a:t>
            </a:r>
            <a:endParaRPr lang="en-US" altLang="zh-TW" sz="2400" dirty="0"/>
          </a:p>
          <a:p>
            <a:pPr marL="265113" indent="-265113">
              <a:lnSpc>
                <a:spcPct val="110000"/>
              </a:lnSpc>
              <a:spcBef>
                <a:spcPts val="600"/>
              </a:spcBef>
            </a:pPr>
            <a:r>
              <a:rPr lang="en-US" altLang="zh-TW" sz="2400" dirty="0"/>
              <a:t>2. </a:t>
            </a:r>
            <a:r>
              <a:rPr lang="zh-TW" altLang="en-US" sz="2400" dirty="0"/>
              <a:t>取</a:t>
            </a:r>
            <a:r>
              <a:rPr lang="en-US" altLang="zh-TW" sz="2400" dirty="0">
                <a:solidFill>
                  <a:srgbClr val="0000FF"/>
                </a:solidFill>
              </a:rPr>
              <a:t>3</a:t>
            </a:r>
            <a:r>
              <a:rPr lang="zh-TW" altLang="en-US" sz="2400" b="1" dirty="0">
                <a:solidFill>
                  <a:srgbClr val="0000FF"/>
                </a:solidFill>
              </a:rPr>
              <a:t>片偏振片</a:t>
            </a:r>
            <a:r>
              <a:rPr lang="zh-TW" altLang="en-US" sz="2400" b="1" dirty="0"/>
              <a:t>，</a:t>
            </a:r>
            <a:r>
              <a:rPr lang="zh-TW" altLang="en-US" sz="2400" dirty="0"/>
              <a:t>在步驟 </a:t>
            </a:r>
            <a:r>
              <a:rPr lang="en-US" altLang="zh-TW" sz="2400" dirty="0"/>
              <a:t>2 </a:t>
            </a:r>
            <a:r>
              <a:rPr lang="zh-TW" altLang="en-US" sz="2400" dirty="0"/>
              <a:t>中，將兩片偏光片的偏振軸調整到光度最弱時，在兩偏振片之間加入第三片偏振片。然後，轉動第三片偏振片，觀察光強度的變化；請紀錄最強及最弱時，及這三片偏振片的偏振軸方向間的關係</a:t>
            </a:r>
            <a:endParaRPr lang="zh-TW" altLang="en-US" sz="2400" dirty="0">
              <a:latin typeface="+mn-ea"/>
            </a:endParaRPr>
          </a:p>
        </p:txBody>
      </p:sp>
      <p:sp>
        <p:nvSpPr>
          <p:cNvPr id="4" name="標題 1">
            <a:extLst>
              <a:ext uri="{FF2B5EF4-FFF2-40B4-BE49-F238E27FC236}">
                <a16:creationId xmlns:a16="http://schemas.microsoft.com/office/drawing/2014/main" id="{0D82C9D5-D7F3-4B17-8093-5A8ACC7BCC3E}"/>
              </a:ext>
            </a:extLst>
          </p:cNvPr>
          <p:cNvSpPr>
            <a:spLocks noGrp="1"/>
          </p:cNvSpPr>
          <p:nvPr>
            <p:ph type="title"/>
          </p:nvPr>
        </p:nvSpPr>
        <p:spPr>
          <a:xfrm>
            <a:off x="1959768" y="98726"/>
            <a:ext cx="5224463" cy="808038"/>
          </a:xfrm>
        </p:spPr>
        <p:txBody>
          <a:bodyPr/>
          <a:lstStyle/>
          <a:p>
            <a:r>
              <a:rPr lang="en-US" altLang="zh-TW" sz="4000" dirty="0">
                <a:solidFill>
                  <a:srgbClr val="0000FF"/>
                </a:solidFill>
              </a:rPr>
              <a:t>2. </a:t>
            </a:r>
            <a:r>
              <a:rPr lang="zh-TW" altLang="en-US" sz="4000" dirty="0">
                <a:solidFill>
                  <a:srgbClr val="0000FF"/>
                </a:solidFill>
              </a:rPr>
              <a:t>光的偏振實驗</a:t>
            </a:r>
            <a:endParaRPr lang="zh-TW" altLang="en-US" sz="3600" dirty="0"/>
          </a:p>
        </p:txBody>
      </p:sp>
      <p:pic>
        <p:nvPicPr>
          <p:cNvPr id="5" name="圖形 4" descr="報紙">
            <a:hlinkClick r:id="rId2" action="ppaction://hlinksldjump"/>
            <a:extLst>
              <a:ext uri="{FF2B5EF4-FFF2-40B4-BE49-F238E27FC236}">
                <a16:creationId xmlns:a16="http://schemas.microsoft.com/office/drawing/2014/main" id="{E0918816-3346-4917-9F38-5A09E4E858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1544" y="20127"/>
            <a:ext cx="432455" cy="432455"/>
          </a:xfrm>
          <a:prstGeom prst="rect">
            <a:avLst/>
          </a:prstGeom>
        </p:spPr>
      </p:pic>
      <p:sp>
        <p:nvSpPr>
          <p:cNvPr id="2" name="矩形: 圓角 1">
            <a:extLst>
              <a:ext uri="{FF2B5EF4-FFF2-40B4-BE49-F238E27FC236}">
                <a16:creationId xmlns:a16="http://schemas.microsoft.com/office/drawing/2014/main" id="{BB534CDC-169D-4082-8EBB-AADE96758829}"/>
              </a:ext>
            </a:extLst>
          </p:cNvPr>
          <p:cNvSpPr/>
          <p:nvPr/>
        </p:nvSpPr>
        <p:spPr>
          <a:xfrm>
            <a:off x="838249" y="5597667"/>
            <a:ext cx="4135606" cy="715089"/>
          </a:xfrm>
          <a:prstGeom prst="roundRect">
            <a:avLst/>
          </a:prstGeom>
          <a:ln w="28575"/>
        </p:spPr>
        <p:style>
          <a:lnRef idx="2">
            <a:schemeClr val="accent1"/>
          </a:lnRef>
          <a:fillRef idx="1">
            <a:schemeClr val="lt1"/>
          </a:fillRef>
          <a:effectRef idx="0">
            <a:schemeClr val="accent1"/>
          </a:effectRef>
          <a:fontRef idx="minor">
            <a:schemeClr val="dk1"/>
          </a:fontRef>
        </p:style>
        <p:txBody>
          <a:bodyPr wrap="none">
            <a:spAutoFit/>
          </a:bodyPr>
          <a:lstStyle/>
          <a:p>
            <a:r>
              <a:rPr lang="en-US" altLang="zh-TW" b="1" dirty="0"/>
              <a:t>10 </a:t>
            </a:r>
            <a:r>
              <a:rPr lang="zh-TW" altLang="en-US" b="1" dirty="0"/>
              <a:t>大測光</a:t>
            </a:r>
            <a:r>
              <a:rPr lang="en-US" altLang="zh-TW" b="1" dirty="0"/>
              <a:t>App</a:t>
            </a:r>
            <a:r>
              <a:rPr lang="zh-TW" altLang="en-US" b="1" dirty="0"/>
              <a:t>推薦排行榜</a:t>
            </a:r>
            <a:r>
              <a:rPr lang="en-US" altLang="zh-TW" b="1" dirty="0"/>
              <a:t>【2025</a:t>
            </a:r>
            <a:r>
              <a:rPr lang="zh-TW" altLang="en-US" b="1" dirty="0"/>
              <a:t>最新</a:t>
            </a:r>
            <a:r>
              <a:rPr lang="en-US" altLang="zh-TW" b="1" dirty="0"/>
              <a:t>】</a:t>
            </a:r>
            <a:endParaRPr lang="en-US" altLang="zh-TW" dirty="0"/>
          </a:p>
          <a:p>
            <a:r>
              <a:rPr lang="en-US" altLang="zh-TW" dirty="0"/>
              <a:t>https://tw.my-best.com/116278</a:t>
            </a:r>
            <a:endParaRPr lang="zh-TW" altLang="en-US" dirty="0"/>
          </a:p>
        </p:txBody>
      </p:sp>
    </p:spTree>
    <p:extLst>
      <p:ext uri="{BB962C8B-B14F-4D97-AF65-F5344CB8AC3E}">
        <p14:creationId xmlns:p14="http://schemas.microsoft.com/office/powerpoint/2010/main" val="2938680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6F19E681-5CE1-4014-9DB0-0B1474C3751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794" y="459219"/>
            <a:ext cx="9144000" cy="3749310"/>
          </a:xfrm>
          <a:prstGeom prst="rect">
            <a:avLst/>
          </a:prstGeom>
        </p:spPr>
      </p:pic>
      <p:graphicFrame>
        <p:nvGraphicFramePr>
          <p:cNvPr id="2" name="內容版面配置區 3">
            <a:extLst>
              <a:ext uri="{FF2B5EF4-FFF2-40B4-BE49-F238E27FC236}">
                <a16:creationId xmlns:a16="http://schemas.microsoft.com/office/drawing/2014/main" id="{9B4C8B01-6394-4429-BE4C-715FF8E86837}"/>
              </a:ext>
            </a:extLst>
          </p:cNvPr>
          <p:cNvGraphicFramePr>
            <a:graphicFrameLocks/>
          </p:cNvGraphicFramePr>
          <p:nvPr>
            <p:extLst>
              <p:ext uri="{D42A27DB-BD31-4B8C-83A1-F6EECF244321}">
                <p14:modId xmlns:p14="http://schemas.microsoft.com/office/powerpoint/2010/main" val="2049796937"/>
              </p:ext>
            </p:extLst>
          </p:nvPr>
        </p:nvGraphicFramePr>
        <p:xfrm>
          <a:off x="5569395" y="3429000"/>
          <a:ext cx="1820917" cy="3439103"/>
        </p:xfrm>
        <a:graphic>
          <a:graphicData uri="http://schemas.openxmlformats.org/drawingml/2006/table">
            <a:tbl>
              <a:tblPr firstRow="1" bandRow="1">
                <a:tableStyleId>{5C22544A-7EE6-4342-B048-85BDC9FD1C3A}</a:tableStyleId>
              </a:tblPr>
              <a:tblGrid>
                <a:gridCol w="181279">
                  <a:extLst>
                    <a:ext uri="{9D8B030D-6E8A-4147-A177-3AD203B41FA5}">
                      <a16:colId xmlns:a16="http://schemas.microsoft.com/office/drawing/2014/main" val="20000"/>
                    </a:ext>
                  </a:extLst>
                </a:gridCol>
                <a:gridCol w="1639638">
                  <a:extLst>
                    <a:ext uri="{9D8B030D-6E8A-4147-A177-3AD203B41FA5}">
                      <a16:colId xmlns:a16="http://schemas.microsoft.com/office/drawing/2014/main" val="20001"/>
                    </a:ext>
                  </a:extLst>
                </a:gridCol>
              </a:tblGrid>
              <a:tr h="168889">
                <a:tc>
                  <a:txBody>
                    <a:bodyPr/>
                    <a:lstStyle/>
                    <a:p>
                      <a:pPr algn="ctr">
                        <a:lnSpc>
                          <a:spcPct val="100000"/>
                        </a:lnSpc>
                      </a:pP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dirty="0">
                          <a:solidFill>
                            <a:schemeClr val="tx1"/>
                          </a:solidFill>
                        </a:rPr>
                        <a:t>反射、半反射、折射</a:t>
                      </a:r>
                      <a:endParaRPr lang="en-US" altLang="zh-TW" sz="1000" b="1" kern="1200" dirty="0">
                        <a:solidFill>
                          <a:schemeClr val="tx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566464"/>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1</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垂直雙鏡面</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Right Angle Mirror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614">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2</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3D </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漂浮魔鏡</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3D Hologram Chamber</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魔術存錢筒</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Illusion Coin Bank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614">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柱狀投影</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Cylindrical Mirror Optical Illusions </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消失的玻璃杯</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Disappearing Glass</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 </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in Oil</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縮小的方塊</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折射</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Refraction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1680716"/>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7</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無限延伸鏡</a:t>
                      </a: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Infinity mirror</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5498131"/>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8</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半反射膜</a:t>
                      </a: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Semi-Reflective Film</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9</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光纖</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全反射</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Optical Fiber</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46491">
                <a:tc>
                  <a:txBody>
                    <a:bodyPr/>
                    <a:lstStyle/>
                    <a:p>
                      <a:pPr algn="ctr">
                        <a:lnSpc>
                          <a:spcPct val="100000"/>
                        </a:lnSpc>
                      </a:pPr>
                      <a:r>
                        <a:rPr lang="en-US" altLang="zh-TW" sz="1000" b="1" dirty="0">
                          <a:solidFill>
                            <a:srgbClr val="0000FF"/>
                          </a:solidFill>
                          <a:latin typeface="微軟正黑體" panose="020B0604030504040204" pitchFamily="34" charset="-120"/>
                          <a:ea typeface="微軟正黑體" panose="020B0604030504040204" pitchFamily="34" charset="-120"/>
                        </a:rPr>
                        <a:t>10</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分光稜鏡</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0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Refraction cube</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1369511"/>
                  </a:ext>
                </a:extLst>
              </a:tr>
            </a:tbl>
          </a:graphicData>
        </a:graphic>
      </p:graphicFrame>
      <p:graphicFrame>
        <p:nvGraphicFramePr>
          <p:cNvPr id="4" name="內容版面配置區 3">
            <a:extLst>
              <a:ext uri="{FF2B5EF4-FFF2-40B4-BE49-F238E27FC236}">
                <a16:creationId xmlns:a16="http://schemas.microsoft.com/office/drawing/2014/main" id="{0A2B610A-FCB3-415B-ADFD-66C6B00F89D5}"/>
              </a:ext>
            </a:extLst>
          </p:cNvPr>
          <p:cNvGraphicFramePr>
            <a:graphicFrameLocks/>
          </p:cNvGraphicFramePr>
          <p:nvPr>
            <p:extLst>
              <p:ext uri="{D42A27DB-BD31-4B8C-83A1-F6EECF244321}">
                <p14:modId xmlns:p14="http://schemas.microsoft.com/office/powerpoint/2010/main" val="694022213"/>
              </p:ext>
            </p:extLst>
          </p:nvPr>
        </p:nvGraphicFramePr>
        <p:xfrm>
          <a:off x="7515304" y="4282537"/>
          <a:ext cx="1628696" cy="1732028"/>
        </p:xfrm>
        <a:graphic>
          <a:graphicData uri="http://schemas.openxmlformats.org/drawingml/2006/table">
            <a:tbl>
              <a:tblPr firstRow="1" bandRow="1">
                <a:tableStyleId>{5C22544A-7EE6-4342-B048-85BDC9FD1C3A}</a:tableStyleId>
              </a:tblPr>
              <a:tblGrid>
                <a:gridCol w="190018">
                  <a:extLst>
                    <a:ext uri="{9D8B030D-6E8A-4147-A177-3AD203B41FA5}">
                      <a16:colId xmlns:a16="http://schemas.microsoft.com/office/drawing/2014/main" val="20000"/>
                    </a:ext>
                  </a:extLst>
                </a:gridCol>
                <a:gridCol w="1438678">
                  <a:extLst>
                    <a:ext uri="{9D8B030D-6E8A-4147-A177-3AD203B41FA5}">
                      <a16:colId xmlns:a16="http://schemas.microsoft.com/office/drawing/2014/main" val="20001"/>
                    </a:ext>
                  </a:extLst>
                </a:gridCol>
              </a:tblGrid>
              <a:tr h="152761">
                <a:tc>
                  <a:txBody>
                    <a:bodyPr/>
                    <a:lstStyle/>
                    <a:p>
                      <a:pPr algn="ctr"/>
                      <a:endParaRPr lang="zh-TW" altLang="en-US" sz="1000" b="1" dirty="0">
                        <a:solidFill>
                          <a:schemeClr val="tx1"/>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dirty="0">
                          <a:solidFill>
                            <a:schemeClr val="tx1"/>
                          </a:solidFill>
                        </a:rPr>
                        <a:t>視錯覺</a:t>
                      </a:r>
                      <a:endParaRPr lang="en-US" altLang="zh-TW" sz="1000" b="1" kern="1200" dirty="0">
                        <a:solidFill>
                          <a:schemeClr val="tx1"/>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8633074"/>
                  </a:ext>
                </a:extLst>
              </a:tr>
              <a:tr h="235122">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1</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愛因斯坦凹凸像</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單眼</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Concave and convex</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59309">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2</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向上移動的珠子</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動態</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35122">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彎曲的長條</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長度</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Arc piece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35122">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點點圖</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顏色</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color changing ball</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35122">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視覺暫留</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Zoetrope</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9135197"/>
                  </a:ext>
                </a:extLst>
              </a:tr>
            </a:tbl>
          </a:graphicData>
        </a:graphic>
      </p:graphicFrame>
      <p:graphicFrame>
        <p:nvGraphicFramePr>
          <p:cNvPr id="6" name="內容版面配置區 3">
            <a:extLst>
              <a:ext uri="{FF2B5EF4-FFF2-40B4-BE49-F238E27FC236}">
                <a16:creationId xmlns:a16="http://schemas.microsoft.com/office/drawing/2014/main" id="{0590516E-AD16-4E2A-A791-AD466E5323FF}"/>
              </a:ext>
            </a:extLst>
          </p:cNvPr>
          <p:cNvGraphicFramePr>
            <a:graphicFrameLocks/>
          </p:cNvGraphicFramePr>
          <p:nvPr>
            <p:extLst>
              <p:ext uri="{D42A27DB-BD31-4B8C-83A1-F6EECF244321}">
                <p14:modId xmlns:p14="http://schemas.microsoft.com/office/powerpoint/2010/main" val="2297645598"/>
              </p:ext>
            </p:extLst>
          </p:nvPr>
        </p:nvGraphicFramePr>
        <p:xfrm>
          <a:off x="3939746" y="4203198"/>
          <a:ext cx="1545741" cy="2268938"/>
        </p:xfrm>
        <a:graphic>
          <a:graphicData uri="http://schemas.openxmlformats.org/drawingml/2006/table">
            <a:tbl>
              <a:tblPr firstRow="1" bandRow="1">
                <a:tableStyleId>{5C22544A-7EE6-4342-B048-85BDC9FD1C3A}</a:tableStyleId>
              </a:tblPr>
              <a:tblGrid>
                <a:gridCol w="162560">
                  <a:extLst>
                    <a:ext uri="{9D8B030D-6E8A-4147-A177-3AD203B41FA5}">
                      <a16:colId xmlns:a16="http://schemas.microsoft.com/office/drawing/2014/main" val="20000"/>
                    </a:ext>
                  </a:extLst>
                </a:gridCol>
                <a:gridCol w="1383181">
                  <a:extLst>
                    <a:ext uri="{9D8B030D-6E8A-4147-A177-3AD203B41FA5}">
                      <a16:colId xmlns:a16="http://schemas.microsoft.com/office/drawing/2014/main" val="20001"/>
                    </a:ext>
                  </a:extLst>
                </a:gridCol>
              </a:tblGrid>
              <a:tr h="232034">
                <a:tc>
                  <a:txBody>
                    <a:bodyPr/>
                    <a:lstStyle/>
                    <a:p>
                      <a:pPr marL="0" algn="ctr" defTabSz="514350" rtl="0" eaLnBrk="1" latinLnBrk="0" hangingPunct="1"/>
                      <a:endParaRPr lang="zh-TW" altLang="en-US" sz="1000" b="1" kern="120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chemeClr val="tx1"/>
                          </a:solidFill>
                          <a:latin typeface="微軟正黑體" panose="020B0604030504040204" pitchFamily="34" charset="-120"/>
                          <a:ea typeface="微軟正黑體" panose="020B0604030504040204" pitchFamily="34" charset="-120"/>
                          <a:cs typeface="+mn-cs"/>
                        </a:rPr>
                        <a:t>條紋折射</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1522675"/>
                  </a:ext>
                </a:extLst>
              </a:tr>
              <a:tr h="232034">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1</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條紋動畫</a:t>
                      </a:r>
                      <a:endParaRPr lang="zh-TW" altLang="en-US" sz="500" dirty="0"/>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38650">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2</a:t>
                      </a:r>
                      <a:endParaRPr lang="zh-TW" altLang="en-US" sz="100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條紋卡</a:t>
                      </a:r>
                      <a:r>
                        <a:rPr lang="en-US" altLang="zh-TW" sz="10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a:t>
                      </a:r>
                      <a:r>
                        <a:rPr lang="zh-TW" altLang="en-US" sz="10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莫瑞條紋</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hlinkClick r:id="rId4" action="ppaction://hlinksldjump"/>
                        </a:rPr>
                        <a:t>moiré pattern</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50270">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平面透鏡 </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hlinkClick r:id="rId5" action="ppaction://hlinksldjump"/>
                        </a:rPr>
                        <a:t>Fresnel Lens</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38650">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動變圖</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moving picture</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38650">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立體圖</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3D picture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38650">
                <a:tc>
                  <a:txBody>
                    <a:bodyPr/>
                    <a:lstStyle/>
                    <a:p>
                      <a:pPr algn="ctr"/>
                      <a:r>
                        <a:rPr lang="en-US" altLang="zh-TW" sz="1000" b="1" dirty="0">
                          <a:solidFill>
                            <a:srgbClr val="0000FF"/>
                          </a:solidFill>
                          <a:latin typeface="微軟正黑體" panose="020B0604030504040204" pitchFamily="34" charset="-120"/>
                          <a:ea typeface="微軟正黑體" panose="020B0604030504040204" pitchFamily="34" charset="-120"/>
                        </a:rPr>
                        <a:t>6</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00" b="1" kern="1200" dirty="0">
                          <a:solidFill>
                            <a:srgbClr val="0000FF"/>
                          </a:solidFill>
                          <a:latin typeface="微軟正黑體" panose="020B0604030504040204" pitchFamily="34" charset="-120"/>
                          <a:ea typeface="微軟正黑體" panose="020B0604030504040204" pitchFamily="34" charset="-120"/>
                          <a:cs typeface="+mn-cs"/>
                        </a:rPr>
                        <a:t>透鏡解碼器</a:t>
                      </a:r>
                      <a:endParaRPr lang="en-US" altLang="zh-TW" sz="10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00" b="1" kern="1200" dirty="0">
                          <a:solidFill>
                            <a:srgbClr val="0000FF"/>
                          </a:solidFill>
                          <a:latin typeface="微軟正黑體" panose="020B0604030504040204" pitchFamily="34" charset="-120"/>
                          <a:ea typeface="微軟正黑體" panose="020B0604030504040204" pitchFamily="34" charset="-120"/>
                          <a:cs typeface="+mn-cs"/>
                        </a:rPr>
                        <a:t>Transparent cylinder</a:t>
                      </a:r>
                      <a:endParaRPr lang="zh-TW" altLang="en-US" sz="100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1680716"/>
                  </a:ext>
                </a:extLst>
              </a:tr>
            </a:tbl>
          </a:graphicData>
        </a:graphic>
      </p:graphicFrame>
      <p:graphicFrame>
        <p:nvGraphicFramePr>
          <p:cNvPr id="8" name="內容版面配置區 3">
            <a:extLst>
              <a:ext uri="{FF2B5EF4-FFF2-40B4-BE49-F238E27FC236}">
                <a16:creationId xmlns:a16="http://schemas.microsoft.com/office/drawing/2014/main" id="{6E108DED-78FE-4C17-A116-5897B7E8F825}"/>
              </a:ext>
            </a:extLst>
          </p:cNvPr>
          <p:cNvGraphicFramePr>
            <a:graphicFrameLocks/>
          </p:cNvGraphicFramePr>
          <p:nvPr>
            <p:extLst>
              <p:ext uri="{D42A27DB-BD31-4B8C-83A1-F6EECF244321}">
                <p14:modId xmlns:p14="http://schemas.microsoft.com/office/powerpoint/2010/main" val="3384274596"/>
              </p:ext>
            </p:extLst>
          </p:nvPr>
        </p:nvGraphicFramePr>
        <p:xfrm>
          <a:off x="2119708" y="4395068"/>
          <a:ext cx="1713998" cy="1480437"/>
        </p:xfrm>
        <a:graphic>
          <a:graphicData uri="http://schemas.openxmlformats.org/drawingml/2006/table">
            <a:tbl>
              <a:tblPr firstRow="1" bandRow="1">
                <a:tableStyleId>{5C22544A-7EE6-4342-B048-85BDC9FD1C3A}</a:tableStyleId>
              </a:tblPr>
              <a:tblGrid>
                <a:gridCol w="195691">
                  <a:extLst>
                    <a:ext uri="{9D8B030D-6E8A-4147-A177-3AD203B41FA5}">
                      <a16:colId xmlns:a16="http://schemas.microsoft.com/office/drawing/2014/main" val="20000"/>
                    </a:ext>
                  </a:extLst>
                </a:gridCol>
                <a:gridCol w="1518307">
                  <a:extLst>
                    <a:ext uri="{9D8B030D-6E8A-4147-A177-3AD203B41FA5}">
                      <a16:colId xmlns:a16="http://schemas.microsoft.com/office/drawing/2014/main" val="20001"/>
                    </a:ext>
                  </a:extLst>
                </a:gridCol>
              </a:tblGrid>
              <a:tr h="238236">
                <a:tc>
                  <a:txBody>
                    <a:bodyPr/>
                    <a:lstStyle/>
                    <a:p>
                      <a:pPr algn="ctr"/>
                      <a:endParaRPr lang="zh-TW" altLang="en-US" sz="105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050" b="1" i="0" u="none" strike="noStrike" kern="1200" cap="none" spc="0" normalizeH="0" baseline="0" noProof="0" dirty="0">
                          <a:ln>
                            <a:noFill/>
                          </a:ln>
                          <a:solidFill>
                            <a:prstClr val="black"/>
                          </a:solidFill>
                          <a:effectLst/>
                          <a:uLnTx/>
                          <a:uFillTx/>
                          <a:latin typeface="+mn-lt"/>
                          <a:ea typeface="+mn-ea"/>
                          <a:cs typeface="+mn-cs"/>
                        </a:rPr>
                        <a:t>立體眼鏡</a:t>
                      </a:r>
                      <a:endParaRPr lang="zh-TW" altLang="en-US" sz="105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442190"/>
                  </a:ext>
                </a:extLst>
              </a:tr>
              <a:tr h="352920">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1</a:t>
                      </a:r>
                      <a:endParaRPr lang="zh-TW" altLang="en-US" sz="105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立體紅藍眼鏡</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6" action="ppaction://hlinksldjump"/>
                        </a:rPr>
                        <a:t>3D glasses (Red/Blue)</a:t>
                      </a:r>
                      <a:endParaRPr lang="zh-TW" altLang="en-US" sz="105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36361">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2</a:t>
                      </a:r>
                      <a:endParaRPr lang="zh-TW" altLang="en-US" sz="105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立體偏振眼鏡</a:t>
                      </a:r>
                      <a:endPar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7" action="ppaction://hlinksldjump"/>
                        </a:rPr>
                        <a:t>Linear Polarized 3D Glasses</a:t>
                      </a:r>
                      <a:endParaRPr lang="en-US" altLang="zh-TW" sz="105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52920">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立體光柵眼鏡</a:t>
                      </a: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a:t>
                      </a: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黑</a:t>
                      </a: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8" action="ppaction://hlinksldjump"/>
                        </a:rPr>
                        <a:t>)</a:t>
                      </a: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50" b="1" kern="1200" dirty="0">
                          <a:solidFill>
                            <a:srgbClr val="0000FF"/>
                          </a:solidFill>
                          <a:latin typeface="微軟正黑體" panose="020B0604030504040204" pitchFamily="34" charset="-120"/>
                          <a:ea typeface="微軟正黑體" panose="020B0604030504040204" pitchFamily="34" charset="-120"/>
                          <a:cs typeface="+mn-cs"/>
                        </a:rPr>
                        <a:t>Depth 3D Glasses </a:t>
                      </a:r>
                      <a:endParaRPr lang="zh-TW" altLang="en-US" sz="105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0" name="內容版面配置區 3">
            <a:extLst>
              <a:ext uri="{FF2B5EF4-FFF2-40B4-BE49-F238E27FC236}">
                <a16:creationId xmlns:a16="http://schemas.microsoft.com/office/drawing/2014/main" id="{9679D3E7-F14F-417E-A029-7708D9793116}"/>
              </a:ext>
            </a:extLst>
          </p:cNvPr>
          <p:cNvGraphicFramePr>
            <a:graphicFrameLocks/>
          </p:cNvGraphicFramePr>
          <p:nvPr>
            <p:extLst>
              <p:ext uri="{D42A27DB-BD31-4B8C-83A1-F6EECF244321}">
                <p14:modId xmlns:p14="http://schemas.microsoft.com/office/powerpoint/2010/main" val="746025440"/>
              </p:ext>
            </p:extLst>
          </p:nvPr>
        </p:nvGraphicFramePr>
        <p:xfrm>
          <a:off x="16794" y="4395069"/>
          <a:ext cx="1896563" cy="2383284"/>
        </p:xfrm>
        <a:graphic>
          <a:graphicData uri="http://schemas.openxmlformats.org/drawingml/2006/table">
            <a:tbl>
              <a:tblPr firstRow="1" bandRow="1">
                <a:tableStyleId>{5C22544A-7EE6-4342-B048-85BDC9FD1C3A}</a:tableStyleId>
              </a:tblPr>
              <a:tblGrid>
                <a:gridCol w="171290">
                  <a:extLst>
                    <a:ext uri="{9D8B030D-6E8A-4147-A177-3AD203B41FA5}">
                      <a16:colId xmlns:a16="http://schemas.microsoft.com/office/drawing/2014/main" val="20000"/>
                    </a:ext>
                  </a:extLst>
                </a:gridCol>
                <a:gridCol w="1725273">
                  <a:extLst>
                    <a:ext uri="{9D8B030D-6E8A-4147-A177-3AD203B41FA5}">
                      <a16:colId xmlns:a16="http://schemas.microsoft.com/office/drawing/2014/main" val="20001"/>
                    </a:ext>
                  </a:extLst>
                </a:gridCol>
              </a:tblGrid>
              <a:tr h="157794">
                <a:tc>
                  <a:txBody>
                    <a:bodyPr/>
                    <a:lstStyle/>
                    <a:p>
                      <a:pPr algn="ctr"/>
                      <a:endParaRPr lang="zh-TW" altLang="en-US" sz="105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050" b="1" i="0" u="none" strike="noStrike" kern="1200" cap="none" spc="0" normalizeH="0" baseline="0" noProof="0" dirty="0">
                          <a:ln>
                            <a:noFill/>
                          </a:ln>
                          <a:solidFill>
                            <a:prstClr val="black"/>
                          </a:solidFill>
                          <a:effectLst/>
                          <a:uLnTx/>
                          <a:uFillTx/>
                          <a:latin typeface="+mn-lt"/>
                          <a:ea typeface="+mn-ea"/>
                          <a:cs typeface="+mn-cs"/>
                        </a:rPr>
                        <a:t>偏光</a:t>
                      </a:r>
                      <a:r>
                        <a:rPr kumimoji="0" lang="en-US" altLang="zh-TW" sz="1050" b="1" i="0" u="none" strike="noStrike" kern="1200" cap="none" spc="0" normalizeH="0" baseline="0" noProof="0" dirty="0">
                          <a:ln>
                            <a:noFill/>
                          </a:ln>
                          <a:solidFill>
                            <a:prstClr val="black"/>
                          </a:solidFill>
                          <a:effectLst/>
                          <a:uLnTx/>
                          <a:uFillTx/>
                          <a:latin typeface="+mn-lt"/>
                          <a:ea typeface="+mn-ea"/>
                          <a:cs typeface="+mn-cs"/>
                        </a:rPr>
                        <a:t>/</a:t>
                      </a:r>
                      <a:r>
                        <a:rPr kumimoji="0" lang="zh-TW" altLang="en-US" sz="1050" b="1" i="0" u="none" strike="noStrike" kern="1200" cap="none" spc="0" normalizeH="0" baseline="0" noProof="0" dirty="0">
                          <a:ln>
                            <a:noFill/>
                          </a:ln>
                          <a:solidFill>
                            <a:prstClr val="black"/>
                          </a:solidFill>
                          <a:effectLst/>
                          <a:uLnTx/>
                          <a:uFillTx/>
                          <a:latin typeface="+mn-lt"/>
                          <a:ea typeface="+mn-ea"/>
                          <a:cs typeface="+mn-cs"/>
                        </a:rPr>
                        <a:t>近物</a:t>
                      </a:r>
                      <a:r>
                        <a:rPr kumimoji="0" lang="en-US" altLang="zh-TW" sz="1050" b="1" i="0" u="none" strike="noStrike" kern="1200" cap="none" spc="0" normalizeH="0" baseline="0" noProof="0" dirty="0">
                          <a:ln>
                            <a:noFill/>
                          </a:ln>
                          <a:solidFill>
                            <a:prstClr val="black"/>
                          </a:solidFill>
                          <a:effectLst/>
                          <a:uLnTx/>
                          <a:uFillTx/>
                          <a:latin typeface="+mn-lt"/>
                          <a:ea typeface="+mn-ea"/>
                          <a:cs typeface="+mn-cs"/>
                        </a:rPr>
                        <a:t>/</a:t>
                      </a:r>
                      <a:r>
                        <a:rPr kumimoji="0" lang="zh-TW" altLang="en-US" sz="1050" b="1" i="0" u="none" strike="noStrike" kern="1200" cap="none" spc="0" normalizeH="0" baseline="0" noProof="0" dirty="0">
                          <a:ln>
                            <a:noFill/>
                          </a:ln>
                          <a:solidFill>
                            <a:prstClr val="black"/>
                          </a:solidFill>
                          <a:effectLst/>
                          <a:uLnTx/>
                          <a:uFillTx/>
                          <a:latin typeface="+mn-lt"/>
                          <a:ea typeface="+mn-ea"/>
                          <a:cs typeface="+mn-cs"/>
                        </a:rPr>
                        <a:t>其他</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9137759"/>
                  </a:ext>
                </a:extLst>
              </a:tr>
              <a:tr h="229518">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1</a:t>
                      </a:r>
                      <a:endParaRPr lang="zh-TW" altLang="en-US" sz="105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一維光柵眼鏡</a:t>
                      </a: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a:t>
                      </a: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黃</a:t>
                      </a: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&amp;</a:t>
                      </a: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 紫</a:t>
                      </a: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a:t>
                      </a:r>
                    </a:p>
                    <a:p>
                      <a:pPr marL="0" marR="0" lvl="0" indent="0" algn="l" defTabSz="514350" rtl="0" eaLnBrk="1" fontAlgn="auto" latinLnBrk="0" hangingPunct="1">
                        <a:lnSpc>
                          <a:spcPct val="100000"/>
                        </a:lnSpc>
                        <a:spcBef>
                          <a:spcPts val="0"/>
                        </a:spcBef>
                        <a:spcAft>
                          <a:spcPts val="0"/>
                        </a:spcAft>
                        <a:buClrTx/>
                        <a:buSzTx/>
                        <a:buFontTx/>
                        <a:buNone/>
                        <a:tabLst/>
                        <a:defRPr/>
                      </a:pPr>
                      <a:r>
                        <a:rPr lang="en-US" altLang="zh-TW" sz="1050" b="1" kern="1200" noProof="0" dirty="0">
                          <a:solidFill>
                            <a:srgbClr val="0000FF"/>
                          </a:solidFill>
                          <a:latin typeface="微軟正黑體" panose="020B0604030504040204" pitchFamily="34" charset="-120"/>
                          <a:ea typeface="微軟正黑體" panose="020B0604030504040204" pitchFamily="34" charset="-120"/>
                          <a:cs typeface="+mn-cs"/>
                          <a:hlinkClick r:id="rId9" action="ppaction://hlinksldjump"/>
                        </a:rPr>
                        <a:t>Single Axis Diffraction Grating</a:t>
                      </a:r>
                      <a:endPar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50538623"/>
                  </a:ext>
                </a:extLst>
              </a:tr>
              <a:tr h="229518">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2</a:t>
                      </a:r>
                      <a:endParaRPr lang="zh-TW" altLang="en-US" sz="1050" b="1" dirty="0">
                        <a:solidFill>
                          <a:srgbClr val="0000FF"/>
                        </a:solidFill>
                        <a:latin typeface="微軟正黑體" panose="020B0604030504040204" pitchFamily="34" charset="-120"/>
                        <a:ea typeface="微軟正黑體" panose="020B0604030504040204" pitchFamily="34" charset="-12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hlinkClick r:id="rId10" action="ppaction://hlinksldjump"/>
                        </a:rPr>
                        <a:t>分光器</a:t>
                      </a:r>
                      <a:endParaRPr lang="en-US" altLang="zh-TW" sz="1050" b="1" kern="1200" noProof="0" dirty="0">
                        <a:solidFill>
                          <a:srgbClr val="0000FF"/>
                        </a:solidFill>
                        <a:latin typeface="微軟正黑體" panose="020B0604030504040204" pitchFamily="34" charset="-120"/>
                        <a:ea typeface="微軟正黑體" panose="020B0604030504040204" pitchFamily="34" charset="-120"/>
                        <a:cs typeface="+mn-cs"/>
                        <a:hlinkClick r:id="rId10" action="ppaction://hlinksldjump"/>
                      </a:endParaRPr>
                    </a:p>
                    <a:p>
                      <a:pPr marL="0" marR="0" lvl="0" indent="0" algn="l" defTabSz="514350" rtl="0" eaLnBrk="1" fontAlgn="auto" latinLnBrk="0" hangingPunct="1">
                        <a:lnSpc>
                          <a:spcPct val="100000"/>
                        </a:lnSpc>
                        <a:spcBef>
                          <a:spcPts val="0"/>
                        </a:spcBef>
                        <a:spcAft>
                          <a:spcPts val="0"/>
                        </a:spcAft>
                        <a:buClrTx/>
                        <a:buSzTx/>
                        <a:buFontTx/>
                        <a:buNone/>
                        <a:tabLst/>
                        <a:defRPr/>
                      </a:pPr>
                      <a:r>
                        <a:rPr lang="en-US" altLang="zh-TW" sz="1050" b="1" kern="1200" noProof="0" dirty="0">
                          <a:solidFill>
                            <a:srgbClr val="0000FF"/>
                          </a:solidFill>
                          <a:latin typeface="微軟正黑體" panose="020B0604030504040204" pitchFamily="34" charset="-120"/>
                          <a:ea typeface="微軟正黑體" panose="020B0604030504040204" pitchFamily="34" charset="-120"/>
                          <a:cs typeface="+mn-cs"/>
                          <a:hlinkClick r:id="rId10" action="ppaction://hlinksldjump"/>
                        </a:rPr>
                        <a:t>Handheld Spectroscope</a:t>
                      </a:r>
                      <a:endPar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42867">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3</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t>偏振片</a:t>
                      </a:r>
                      <a:br>
                        <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br>
                      <a:r>
                        <a:rPr lang="en-US" altLang="zh-TW" sz="1050" b="1" kern="1200" noProof="0" dirty="0">
                          <a:solidFill>
                            <a:srgbClr val="0000FF"/>
                          </a:solidFill>
                          <a:latin typeface="微軟正黑體" panose="020B0604030504040204" pitchFamily="34" charset="-120"/>
                          <a:ea typeface="微軟正黑體" panose="020B0604030504040204" pitchFamily="34" charset="-120"/>
                          <a:cs typeface="+mn-cs"/>
                          <a:hlinkClick r:id="rId11" action="ppaction://hlinksldjump"/>
                        </a:rPr>
                        <a:t>Polarizer</a:t>
                      </a:r>
                      <a:endPar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42867">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12" action="ppaction://hlinksldjump"/>
                        </a:rPr>
                        <a:t>瑞利散射</a:t>
                      </a:r>
                      <a:endPar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12"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12" action="ppaction://hlinksldjump"/>
                        </a:rPr>
                        <a:t>Rayleigh scattering</a:t>
                      </a:r>
                      <a:endParaRPr lang="zh-TW" altLang="en-US" sz="105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42867">
                <a:tc>
                  <a:txBody>
                    <a:bodyPr/>
                    <a:lstStyle/>
                    <a:p>
                      <a:pPr algn="ctr"/>
                      <a:r>
                        <a:rPr lang="en-US" altLang="zh-TW" sz="1050" b="1" dirty="0">
                          <a:solidFill>
                            <a:srgbClr val="0000FF"/>
                          </a:solidFill>
                          <a:latin typeface="微軟正黑體" panose="020B0604030504040204" pitchFamily="34" charset="-120"/>
                          <a:ea typeface="微軟正黑體" panose="020B0604030504040204" pitchFamily="34" charset="-120"/>
                        </a:rPr>
                        <a:t>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hlinkClick r:id="rId13" action="ppaction://hlinksldjump"/>
                        </a:rPr>
                        <a:t>黑體輻射</a:t>
                      </a:r>
                      <a:endParaRPr lang="en-US" altLang="zh-TW" sz="1050" b="1" kern="1200" noProof="0" dirty="0">
                        <a:solidFill>
                          <a:srgbClr val="0000FF"/>
                        </a:solidFill>
                        <a:latin typeface="微軟正黑體" panose="020B0604030504040204" pitchFamily="34" charset="-120"/>
                        <a:ea typeface="微軟正黑體" panose="020B0604030504040204" pitchFamily="34" charset="-120"/>
                        <a:cs typeface="+mn-cs"/>
                        <a:hlinkClick r:id="rId13" action="ppaction://hlinksldjump"/>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50" b="1" kern="1200" noProof="0" dirty="0">
                          <a:solidFill>
                            <a:srgbClr val="0000FF"/>
                          </a:solidFill>
                          <a:latin typeface="微軟正黑體" panose="020B0604030504040204" pitchFamily="34" charset="-120"/>
                          <a:ea typeface="微軟正黑體" panose="020B0604030504040204" pitchFamily="34" charset="-120"/>
                          <a:cs typeface="+mn-cs"/>
                          <a:hlinkClick r:id="rId13" action="ppaction://hlinksldjump"/>
                        </a:rPr>
                        <a:t>Blackbody Radiation</a:t>
                      </a:r>
                      <a:endParaRPr lang="zh-TW" altLang="en-US" sz="1050" b="1" kern="1200" noProof="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42867">
                <a:tc>
                  <a:txBody>
                    <a:bodyPr/>
                    <a:lstStyle/>
                    <a:p>
                      <a:pPr marL="0" algn="ctr" defTabSz="514350" rtl="0" eaLnBrk="1" latinLnBrk="0" hangingPunct="1"/>
                      <a:r>
                        <a:rPr lang="en-US" altLang="zh-TW" sz="1050" b="1" kern="1200" dirty="0">
                          <a:solidFill>
                            <a:srgbClr val="0000FF"/>
                          </a:solidFill>
                          <a:latin typeface="微軟正黑體" panose="020B0604030504040204" pitchFamily="34" charset="-120"/>
                          <a:ea typeface="微軟正黑體" panose="020B0604030504040204" pitchFamily="34" charset="-120"/>
                          <a:cs typeface="+mn-cs"/>
                        </a:rPr>
                        <a:t>6</a:t>
                      </a:r>
                      <a:endParaRPr lang="zh-TW" altLang="en-US" sz="1050" b="1" kern="1200" dirty="0">
                        <a:solidFill>
                          <a:srgbClr val="0000FF"/>
                        </a:solidFill>
                        <a:latin typeface="微軟正黑體" panose="020B0604030504040204" pitchFamily="34" charset="-120"/>
                        <a:ea typeface="微軟正黑體" panose="020B0604030504040204" pitchFamily="34" charset="-120"/>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zh-TW" altLang="en-US" sz="1050" b="1" kern="1200" dirty="0">
                          <a:solidFill>
                            <a:srgbClr val="0000FF"/>
                          </a:solidFill>
                          <a:latin typeface="微軟正黑體" panose="020B0604030504040204" pitchFamily="34" charset="-120"/>
                          <a:ea typeface="微軟正黑體" panose="020B0604030504040204" pitchFamily="34" charset="-120"/>
                          <a:cs typeface="+mn-cs"/>
                          <a:hlinkClick r:id="rId14" action="ppaction://hlinksldjump">
                            <a:extLst>
                              <a:ext uri="{A12FA001-AC4F-418D-AE19-62706E023703}">
                                <ahyp:hlinkClr xmlns:ahyp="http://schemas.microsoft.com/office/drawing/2018/hyperlinkcolor" val="tx"/>
                              </a:ext>
                            </a:extLst>
                          </a:hlinkClick>
                        </a:rPr>
                        <a:t>螢光材料</a:t>
                      </a:r>
                      <a:endPar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14" action="ppaction://hlinksldjump">
                          <a:extLst>
                            <a:ext uri="{A12FA001-AC4F-418D-AE19-62706E023703}">
                              <ahyp:hlinkClr xmlns:ahyp="http://schemas.microsoft.com/office/drawing/2018/hyperlinkcolor" val="tx"/>
                            </a:ext>
                          </a:extLst>
                        </a:hlinkClick>
                      </a:endParaRPr>
                    </a:p>
                    <a:p>
                      <a:pPr marL="0" marR="0" lvl="0" indent="0" algn="l" defTabSz="514350" rtl="0" eaLnBrk="1" fontAlgn="auto" latinLnBrk="0" hangingPunct="1">
                        <a:lnSpc>
                          <a:spcPct val="110000"/>
                        </a:lnSpc>
                        <a:spcBef>
                          <a:spcPts val="0"/>
                        </a:spcBef>
                        <a:spcAft>
                          <a:spcPts val="0"/>
                        </a:spcAft>
                        <a:buClrTx/>
                        <a:buSzTx/>
                        <a:buFontTx/>
                        <a:buNone/>
                        <a:tabLst>
                          <a:tab pos="6645910" algn="r"/>
                        </a:tabLst>
                        <a:defRPr/>
                      </a:pPr>
                      <a:r>
                        <a:rPr lang="en-US" altLang="zh-TW" sz="1050" b="1" kern="1200" dirty="0">
                          <a:solidFill>
                            <a:srgbClr val="0000FF"/>
                          </a:solidFill>
                          <a:latin typeface="微軟正黑體" panose="020B0604030504040204" pitchFamily="34" charset="-120"/>
                          <a:ea typeface="微軟正黑體" panose="020B0604030504040204" pitchFamily="34" charset="-120"/>
                          <a:cs typeface="+mn-cs"/>
                          <a:hlinkClick r:id="rId14" action="ppaction://hlinksldjump">
                            <a:extLst>
                              <a:ext uri="{A12FA001-AC4F-418D-AE19-62706E023703}">
                                <ahyp:hlinkClr xmlns:ahyp="http://schemas.microsoft.com/office/drawing/2018/hyperlinkcolor" val="tx"/>
                              </a:ext>
                            </a:extLst>
                          </a:hlinkClick>
                        </a:rPr>
                        <a:t>Fluorescence</a:t>
                      </a:r>
                      <a:endParaRPr lang="zh-TW" altLang="en-US" sz="1050" b="1" kern="1200" dirty="0">
                        <a:solidFill>
                          <a:srgbClr val="0000FF"/>
                        </a:solidFill>
                        <a:latin typeface="微軟正黑體" panose="020B0604030504040204" pitchFamily="34" charset="-120"/>
                        <a:ea typeface="微軟正黑體" panose="020B0604030504040204" pitchFamily="34" charset="-120"/>
                        <a:cs typeface="+mn-cs"/>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14" name="文字方塊 13">
            <a:extLst>
              <a:ext uri="{FF2B5EF4-FFF2-40B4-BE49-F238E27FC236}">
                <a16:creationId xmlns:a16="http://schemas.microsoft.com/office/drawing/2014/main" id="{43656622-9B86-46D4-9A66-E96A69BD61EF}"/>
              </a:ext>
            </a:extLst>
          </p:cNvPr>
          <p:cNvSpPr txBox="1"/>
          <p:nvPr/>
        </p:nvSpPr>
        <p:spPr>
          <a:xfrm>
            <a:off x="7478844" y="484095"/>
            <a:ext cx="1289135" cy="366511"/>
          </a:xfrm>
          <a:prstGeom prst="rect">
            <a:avLst/>
          </a:prstGeom>
          <a:noFill/>
        </p:spPr>
        <p:txBody>
          <a:bodyPr wrap="none" rtlCol="0">
            <a:spAutoFit/>
          </a:bodyPr>
          <a:lstStyle/>
          <a:p>
            <a:pPr>
              <a:lnSpc>
                <a:spcPct val="120000"/>
              </a:lnSpc>
            </a:pPr>
            <a:r>
              <a:rPr lang="zh-TW" altLang="en-US" sz="1600" b="1" dirty="0">
                <a:solidFill>
                  <a:srgbClr val="FF0000"/>
                </a:solidFill>
              </a:rPr>
              <a:t>視錯覺</a:t>
            </a:r>
            <a:r>
              <a:rPr lang="en-US" altLang="zh-TW" sz="1600" b="1" dirty="0">
                <a:solidFill>
                  <a:srgbClr val="FF0000"/>
                </a:solidFill>
              </a:rPr>
              <a:t>/</a:t>
            </a:r>
            <a:r>
              <a:rPr lang="zh-TW" altLang="en-US" sz="1600" b="1" dirty="0">
                <a:solidFill>
                  <a:srgbClr val="FF0000"/>
                </a:solidFill>
              </a:rPr>
              <a:t>混光</a:t>
            </a:r>
          </a:p>
        </p:txBody>
      </p:sp>
      <p:sp>
        <p:nvSpPr>
          <p:cNvPr id="16" name="文字方塊 15">
            <a:extLst>
              <a:ext uri="{FF2B5EF4-FFF2-40B4-BE49-F238E27FC236}">
                <a16:creationId xmlns:a16="http://schemas.microsoft.com/office/drawing/2014/main" id="{D5D2CABB-16A0-4AB2-813B-A0CFAAD04551}"/>
              </a:ext>
            </a:extLst>
          </p:cNvPr>
          <p:cNvSpPr txBox="1"/>
          <p:nvPr/>
        </p:nvSpPr>
        <p:spPr>
          <a:xfrm>
            <a:off x="4567331" y="1067408"/>
            <a:ext cx="683200" cy="661976"/>
          </a:xfrm>
          <a:prstGeom prst="rect">
            <a:avLst/>
          </a:prstGeom>
          <a:noFill/>
        </p:spPr>
        <p:txBody>
          <a:bodyPr wrap="none" rtlCol="0">
            <a:spAutoFit/>
          </a:bodyPr>
          <a:lstStyle/>
          <a:p>
            <a:pPr>
              <a:lnSpc>
                <a:spcPct val="120000"/>
              </a:lnSpc>
            </a:pPr>
            <a:r>
              <a:rPr lang="zh-TW" altLang="en-US" sz="1600" b="1" dirty="0">
                <a:solidFill>
                  <a:srgbClr val="FFFF00"/>
                </a:solidFill>
                <a:effectLst>
                  <a:glow rad="101600">
                    <a:schemeClr val="accent3">
                      <a:satMod val="175000"/>
                      <a:alpha val="40000"/>
                    </a:schemeClr>
                  </a:glow>
                </a:effectLst>
              </a:rPr>
              <a:t>條紋</a:t>
            </a:r>
            <a:endParaRPr lang="en-US" altLang="zh-TW" sz="1600" b="1" dirty="0">
              <a:solidFill>
                <a:srgbClr val="FFFF00"/>
              </a:solidFill>
              <a:effectLst>
                <a:glow rad="101600">
                  <a:schemeClr val="accent3">
                    <a:satMod val="175000"/>
                    <a:alpha val="40000"/>
                  </a:schemeClr>
                </a:glow>
              </a:effectLst>
            </a:endParaRPr>
          </a:p>
          <a:p>
            <a:pPr>
              <a:lnSpc>
                <a:spcPct val="120000"/>
              </a:lnSpc>
            </a:pPr>
            <a:r>
              <a:rPr lang="en-US" altLang="zh-TW" sz="1600" b="1" dirty="0">
                <a:solidFill>
                  <a:srgbClr val="FFFF00"/>
                </a:solidFill>
                <a:effectLst>
                  <a:glow rad="101600">
                    <a:schemeClr val="accent3">
                      <a:satMod val="175000"/>
                      <a:alpha val="40000"/>
                    </a:schemeClr>
                  </a:glow>
                </a:effectLst>
              </a:rPr>
              <a:t>/</a:t>
            </a:r>
            <a:r>
              <a:rPr lang="zh-TW" altLang="en-US" sz="1600" b="1" dirty="0">
                <a:solidFill>
                  <a:srgbClr val="FFFF00"/>
                </a:solidFill>
                <a:effectLst>
                  <a:glow rad="101600">
                    <a:schemeClr val="accent3">
                      <a:satMod val="175000"/>
                      <a:alpha val="40000"/>
                    </a:schemeClr>
                  </a:glow>
                </a:effectLst>
              </a:rPr>
              <a:t>折射</a:t>
            </a:r>
          </a:p>
        </p:txBody>
      </p:sp>
      <p:sp>
        <p:nvSpPr>
          <p:cNvPr id="17" name="文字方塊 16">
            <a:extLst>
              <a:ext uri="{FF2B5EF4-FFF2-40B4-BE49-F238E27FC236}">
                <a16:creationId xmlns:a16="http://schemas.microsoft.com/office/drawing/2014/main" id="{E86F99E2-086D-4FC3-AFD7-D150E9B7D7B1}"/>
              </a:ext>
            </a:extLst>
          </p:cNvPr>
          <p:cNvSpPr txBox="1"/>
          <p:nvPr/>
        </p:nvSpPr>
        <p:spPr>
          <a:xfrm>
            <a:off x="1245109" y="1160292"/>
            <a:ext cx="1768433" cy="400815"/>
          </a:xfrm>
          <a:prstGeom prst="rect">
            <a:avLst/>
          </a:prstGeom>
          <a:noFill/>
        </p:spPr>
        <p:txBody>
          <a:bodyPr wrap="none" rtlCol="0">
            <a:spAutoFit/>
          </a:bodyPr>
          <a:lstStyle/>
          <a:p>
            <a:pPr>
              <a:lnSpc>
                <a:spcPct val="120000"/>
              </a:lnSpc>
            </a:pPr>
            <a:r>
              <a:rPr lang="zh-TW" altLang="en-US" b="1" dirty="0">
                <a:solidFill>
                  <a:srgbClr val="FF0000"/>
                </a:solidFill>
              </a:rPr>
              <a:t>偏光</a:t>
            </a:r>
            <a:r>
              <a:rPr lang="en-US" altLang="zh-TW" b="1" dirty="0">
                <a:solidFill>
                  <a:srgbClr val="FF0000"/>
                </a:solidFill>
              </a:rPr>
              <a:t>/</a:t>
            </a:r>
            <a:r>
              <a:rPr lang="zh-TW" altLang="en-US" b="1" dirty="0">
                <a:solidFill>
                  <a:srgbClr val="FF0000"/>
                </a:solidFill>
              </a:rPr>
              <a:t>近物</a:t>
            </a:r>
            <a:r>
              <a:rPr lang="en-US" altLang="zh-TW" b="1" dirty="0">
                <a:solidFill>
                  <a:srgbClr val="FF0000"/>
                </a:solidFill>
              </a:rPr>
              <a:t>/</a:t>
            </a:r>
            <a:r>
              <a:rPr lang="zh-TW" altLang="en-US" b="1" dirty="0">
                <a:solidFill>
                  <a:srgbClr val="FF0000"/>
                </a:solidFill>
              </a:rPr>
              <a:t>其他</a:t>
            </a:r>
          </a:p>
        </p:txBody>
      </p:sp>
      <p:sp>
        <p:nvSpPr>
          <p:cNvPr id="18" name="矩形 17">
            <a:extLst>
              <a:ext uri="{FF2B5EF4-FFF2-40B4-BE49-F238E27FC236}">
                <a16:creationId xmlns:a16="http://schemas.microsoft.com/office/drawing/2014/main" id="{331997E4-C4A4-4D41-B0EE-8364189D7F12}"/>
              </a:ext>
            </a:extLst>
          </p:cNvPr>
          <p:cNvSpPr/>
          <p:nvPr/>
        </p:nvSpPr>
        <p:spPr>
          <a:xfrm>
            <a:off x="3296798" y="775181"/>
            <a:ext cx="1107996" cy="400815"/>
          </a:xfrm>
          <a:prstGeom prst="rect">
            <a:avLst/>
          </a:prstGeom>
        </p:spPr>
        <p:txBody>
          <a:bodyPr wrap="none">
            <a:spAutoFit/>
          </a:bodyPr>
          <a:lstStyle/>
          <a:p>
            <a:pPr>
              <a:lnSpc>
                <a:spcPct val="120000"/>
              </a:lnSpc>
            </a:pPr>
            <a:r>
              <a:rPr lang="zh-TW" altLang="en-US" b="1" dirty="0">
                <a:solidFill>
                  <a:srgbClr val="00B050"/>
                </a:solidFill>
              </a:rPr>
              <a:t>立體眼鏡</a:t>
            </a:r>
          </a:p>
        </p:txBody>
      </p:sp>
      <p:sp>
        <p:nvSpPr>
          <p:cNvPr id="19" name="矩形: 圓角 18">
            <a:extLst>
              <a:ext uri="{FF2B5EF4-FFF2-40B4-BE49-F238E27FC236}">
                <a16:creationId xmlns:a16="http://schemas.microsoft.com/office/drawing/2014/main" id="{D26DDF58-437F-404E-AE80-DDE558AEF7D6}"/>
              </a:ext>
            </a:extLst>
          </p:cNvPr>
          <p:cNvSpPr/>
          <p:nvPr/>
        </p:nvSpPr>
        <p:spPr>
          <a:xfrm>
            <a:off x="7446289" y="2457862"/>
            <a:ext cx="915751" cy="644170"/>
          </a:xfrm>
          <a:prstGeom prst="roundRect">
            <a:avLst>
              <a:gd name="adj" fmla="val 1235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B049E98C-9A99-408C-943C-B0393A737C77}"/>
              </a:ext>
            </a:extLst>
          </p:cNvPr>
          <p:cNvSpPr/>
          <p:nvPr/>
        </p:nvSpPr>
        <p:spPr>
          <a:xfrm>
            <a:off x="5317724" y="1740023"/>
            <a:ext cx="2565647" cy="1908269"/>
          </a:xfrm>
          <a:prstGeom prst="roundRect">
            <a:avLst>
              <a:gd name="adj" fmla="val 9749"/>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B5840F9A-6063-4B89-B5D8-DC9703C35644}"/>
              </a:ext>
            </a:extLst>
          </p:cNvPr>
          <p:cNvSpPr/>
          <p:nvPr/>
        </p:nvSpPr>
        <p:spPr>
          <a:xfrm>
            <a:off x="247651" y="1149351"/>
            <a:ext cx="2840763" cy="2589650"/>
          </a:xfrm>
          <a:prstGeom prst="roundRect">
            <a:avLst>
              <a:gd name="adj" fmla="val 953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圓角 24">
            <a:extLst>
              <a:ext uri="{FF2B5EF4-FFF2-40B4-BE49-F238E27FC236}">
                <a16:creationId xmlns:a16="http://schemas.microsoft.com/office/drawing/2014/main" id="{7096A3FE-138B-4298-AFEA-843395C4D2A9}"/>
              </a:ext>
            </a:extLst>
          </p:cNvPr>
          <p:cNvSpPr/>
          <p:nvPr/>
        </p:nvSpPr>
        <p:spPr>
          <a:xfrm rot="5400000">
            <a:off x="6945480" y="-20248"/>
            <a:ext cx="1224000" cy="2232000"/>
          </a:xfrm>
          <a:prstGeom prst="roundRect">
            <a:avLst>
              <a:gd name="adj" fmla="val 1235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圓角 25">
            <a:extLst>
              <a:ext uri="{FF2B5EF4-FFF2-40B4-BE49-F238E27FC236}">
                <a16:creationId xmlns:a16="http://schemas.microsoft.com/office/drawing/2014/main" id="{52BCD077-9BB5-4B0D-8527-65C6CC162F72}"/>
              </a:ext>
            </a:extLst>
          </p:cNvPr>
          <p:cNvSpPr/>
          <p:nvPr/>
        </p:nvSpPr>
        <p:spPr>
          <a:xfrm>
            <a:off x="7967279" y="3094830"/>
            <a:ext cx="717782" cy="644170"/>
          </a:xfrm>
          <a:prstGeom prst="roundRect">
            <a:avLst>
              <a:gd name="adj" fmla="val 1235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21AAF1A2-D4EB-44A0-9BA1-8AF37409C958}"/>
              </a:ext>
            </a:extLst>
          </p:cNvPr>
          <p:cNvSpPr/>
          <p:nvPr/>
        </p:nvSpPr>
        <p:spPr>
          <a:xfrm rot="5400000">
            <a:off x="4448696" y="1838847"/>
            <a:ext cx="874028" cy="706080"/>
          </a:xfrm>
          <a:prstGeom prst="roundRect">
            <a:avLst>
              <a:gd name="adj" fmla="val 12359"/>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圓角 27">
            <a:extLst>
              <a:ext uri="{FF2B5EF4-FFF2-40B4-BE49-F238E27FC236}">
                <a16:creationId xmlns:a16="http://schemas.microsoft.com/office/drawing/2014/main" id="{327540EB-59E2-449F-84FD-0661D3B23169}"/>
              </a:ext>
            </a:extLst>
          </p:cNvPr>
          <p:cNvSpPr/>
          <p:nvPr/>
        </p:nvSpPr>
        <p:spPr>
          <a:xfrm rot="5400000">
            <a:off x="4048728" y="2917377"/>
            <a:ext cx="1125397" cy="1412590"/>
          </a:xfrm>
          <a:prstGeom prst="roundRect">
            <a:avLst>
              <a:gd name="adj" fmla="val 12359"/>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圓角 28">
            <a:extLst>
              <a:ext uri="{FF2B5EF4-FFF2-40B4-BE49-F238E27FC236}">
                <a16:creationId xmlns:a16="http://schemas.microsoft.com/office/drawing/2014/main" id="{DA8C5A8E-BC12-4005-9326-D4B8F351D1EE}"/>
              </a:ext>
            </a:extLst>
          </p:cNvPr>
          <p:cNvSpPr/>
          <p:nvPr/>
        </p:nvSpPr>
        <p:spPr>
          <a:xfrm>
            <a:off x="4527614" y="2654470"/>
            <a:ext cx="785054" cy="360000"/>
          </a:xfrm>
          <a:prstGeom prst="roundRect">
            <a:avLst>
              <a:gd name="adj" fmla="val 9749"/>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圓角 29">
            <a:extLst>
              <a:ext uri="{FF2B5EF4-FFF2-40B4-BE49-F238E27FC236}">
                <a16:creationId xmlns:a16="http://schemas.microsoft.com/office/drawing/2014/main" id="{600998E9-DC42-4412-B653-A0E243EE98DB}"/>
              </a:ext>
            </a:extLst>
          </p:cNvPr>
          <p:cNvSpPr/>
          <p:nvPr/>
        </p:nvSpPr>
        <p:spPr>
          <a:xfrm rot="5400000">
            <a:off x="3139121" y="3023010"/>
            <a:ext cx="678024" cy="753956"/>
          </a:xfrm>
          <a:prstGeom prst="roundRect">
            <a:avLst>
              <a:gd name="adj" fmla="val 123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圓角 30">
            <a:extLst>
              <a:ext uri="{FF2B5EF4-FFF2-40B4-BE49-F238E27FC236}">
                <a16:creationId xmlns:a16="http://schemas.microsoft.com/office/drawing/2014/main" id="{58752849-2717-4411-B57B-8C7EAE066C0D}"/>
              </a:ext>
            </a:extLst>
          </p:cNvPr>
          <p:cNvSpPr/>
          <p:nvPr/>
        </p:nvSpPr>
        <p:spPr>
          <a:xfrm rot="5400000">
            <a:off x="2930913" y="1410102"/>
            <a:ext cx="1836000" cy="1332000"/>
          </a:xfrm>
          <a:prstGeom prst="roundRect">
            <a:avLst>
              <a:gd name="adj" fmla="val 12359"/>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文字方塊 31">
            <a:extLst>
              <a:ext uri="{FF2B5EF4-FFF2-40B4-BE49-F238E27FC236}">
                <a16:creationId xmlns:a16="http://schemas.microsoft.com/office/drawing/2014/main" id="{0F6EB810-7DE9-4EAF-A5AC-6EE9570B39DE}"/>
              </a:ext>
            </a:extLst>
          </p:cNvPr>
          <p:cNvSpPr txBox="1"/>
          <p:nvPr/>
        </p:nvSpPr>
        <p:spPr>
          <a:xfrm>
            <a:off x="5340253" y="1722580"/>
            <a:ext cx="1797287" cy="366511"/>
          </a:xfrm>
          <a:prstGeom prst="rect">
            <a:avLst/>
          </a:prstGeom>
          <a:noFill/>
        </p:spPr>
        <p:txBody>
          <a:bodyPr wrap="none" rtlCol="0">
            <a:spAutoFit/>
          </a:bodyPr>
          <a:lstStyle/>
          <a:p>
            <a:pPr>
              <a:lnSpc>
                <a:spcPct val="120000"/>
              </a:lnSpc>
            </a:pPr>
            <a:r>
              <a:rPr lang="zh-TW" altLang="en-US" sz="1600" b="1" dirty="0">
                <a:solidFill>
                  <a:srgbClr val="0000FF"/>
                </a:solidFill>
                <a:effectLst>
                  <a:glow rad="139700">
                    <a:schemeClr val="accent5">
                      <a:satMod val="175000"/>
                      <a:alpha val="40000"/>
                    </a:schemeClr>
                  </a:glow>
                </a:effectLst>
              </a:rPr>
              <a:t>反射</a:t>
            </a:r>
            <a:r>
              <a:rPr lang="en-US" altLang="zh-TW" sz="1600" b="1" dirty="0">
                <a:solidFill>
                  <a:srgbClr val="0000FF"/>
                </a:solidFill>
                <a:effectLst>
                  <a:glow rad="139700">
                    <a:schemeClr val="accent5">
                      <a:satMod val="175000"/>
                      <a:alpha val="40000"/>
                    </a:schemeClr>
                  </a:glow>
                </a:effectLst>
              </a:rPr>
              <a:t>/</a:t>
            </a:r>
            <a:r>
              <a:rPr lang="zh-TW" altLang="en-US" sz="1600" b="1" dirty="0">
                <a:solidFill>
                  <a:srgbClr val="0000FF"/>
                </a:solidFill>
                <a:effectLst>
                  <a:glow rad="139700">
                    <a:schemeClr val="accent5">
                      <a:satMod val="175000"/>
                      <a:alpha val="40000"/>
                    </a:schemeClr>
                  </a:glow>
                </a:effectLst>
              </a:rPr>
              <a:t>半反射</a:t>
            </a:r>
            <a:r>
              <a:rPr lang="en-US" altLang="zh-TW" sz="1600" b="1" dirty="0">
                <a:solidFill>
                  <a:srgbClr val="0000FF"/>
                </a:solidFill>
                <a:effectLst>
                  <a:glow rad="139700">
                    <a:schemeClr val="accent5">
                      <a:satMod val="175000"/>
                      <a:alpha val="40000"/>
                    </a:schemeClr>
                  </a:glow>
                </a:effectLst>
              </a:rPr>
              <a:t>/</a:t>
            </a:r>
            <a:r>
              <a:rPr lang="zh-TW" altLang="en-US" sz="1600" b="1" dirty="0">
                <a:solidFill>
                  <a:srgbClr val="0000FF"/>
                </a:solidFill>
                <a:effectLst>
                  <a:glow rad="139700">
                    <a:schemeClr val="accent5">
                      <a:satMod val="175000"/>
                      <a:alpha val="40000"/>
                    </a:schemeClr>
                  </a:glow>
                </a:effectLst>
              </a:rPr>
              <a:t>折射</a:t>
            </a:r>
          </a:p>
        </p:txBody>
      </p:sp>
    </p:spTree>
    <p:extLst>
      <p:ext uri="{BB962C8B-B14F-4D97-AF65-F5344CB8AC3E}">
        <p14:creationId xmlns:p14="http://schemas.microsoft.com/office/powerpoint/2010/main" val="1745235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78386" y="19936"/>
            <a:ext cx="7668000" cy="807840"/>
          </a:xfrm>
        </p:spPr>
        <p:txBody>
          <a:bodyPr>
            <a:normAutofit fontScale="90000"/>
          </a:bodyPr>
          <a:lstStyle/>
          <a:p>
            <a:pPr algn="l" defTabSz="914400" hangingPunct="0"/>
            <a:r>
              <a:rPr lang="en-US" altLang="zh-TW" sz="4000" b="1" kern="1200" dirty="0" err="1">
                <a:solidFill>
                  <a:srgbClr val="0000FF"/>
                </a:solidFill>
                <a:cs typeface="Times New Roman" panose="02020603050405020304" pitchFamily="18" charset="0"/>
              </a:rPr>
              <a:t>光的偏振</a:t>
            </a:r>
            <a:r>
              <a:rPr lang="en-US" altLang="zh-TW" sz="4000" b="1" kern="1200" dirty="0">
                <a:solidFill>
                  <a:srgbClr val="0000FF"/>
                </a:solidFill>
                <a:cs typeface="Times New Roman" panose="02020603050405020304" pitchFamily="18" charset="0"/>
              </a:rPr>
              <a:t>-</a:t>
            </a:r>
            <a:r>
              <a:rPr lang="zh-TW" altLang="en-US" sz="4000" dirty="0">
                <a:solidFill>
                  <a:srgbClr val="0000FF"/>
                </a:solidFill>
              </a:rPr>
              <a:t>馬呂斯定律（</a:t>
            </a:r>
            <a:r>
              <a:rPr lang="en-US" altLang="zh-TW" sz="4000" dirty="0">
                <a:solidFill>
                  <a:srgbClr val="0000FF"/>
                </a:solidFill>
              </a:rPr>
              <a:t>Malus' law</a:t>
            </a:r>
            <a:r>
              <a:rPr lang="zh-TW" altLang="en-US" sz="4000" dirty="0">
                <a:solidFill>
                  <a:srgbClr val="0000FF"/>
                </a:solidFill>
              </a:rPr>
              <a:t>）</a:t>
            </a:r>
            <a:endParaRPr lang="zh-TW" altLang="zh-TW" sz="4000" b="1" kern="1200" dirty="0">
              <a:solidFill>
                <a:srgbClr val="0000FF"/>
              </a:solidFill>
              <a:cs typeface="Times New Roman" panose="02020603050405020304" pitchFamily="18" charset="0"/>
            </a:endParaRPr>
          </a:p>
        </p:txBody>
      </p:sp>
      <p:pic>
        <p:nvPicPr>
          <p:cNvPr id="4" name="內容版面配置區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36392" y="3099819"/>
            <a:ext cx="3335608" cy="2476704"/>
          </a:xfrm>
        </p:spPr>
      </p:pic>
      <p:sp>
        <p:nvSpPr>
          <p:cNvPr id="7" name="文字方塊 6"/>
          <p:cNvSpPr txBox="1"/>
          <p:nvPr/>
        </p:nvSpPr>
        <p:spPr>
          <a:xfrm>
            <a:off x="5203103" y="3955134"/>
            <a:ext cx="3826888" cy="1282852"/>
          </a:xfrm>
          <a:prstGeom prst="rect">
            <a:avLst/>
          </a:prstGeom>
          <a:noFill/>
        </p:spPr>
        <p:txBody>
          <a:bodyPr wrap="square" rtlCol="0">
            <a:spAutoFit/>
          </a:bodyPr>
          <a:lstStyle/>
          <a:p>
            <a:pPr>
              <a:lnSpc>
                <a:spcPct val="110000"/>
              </a:lnSpc>
            </a:pPr>
            <a:r>
              <a:rPr lang="zh-TW" altLang="en-US" sz="2400" dirty="0">
                <a:latin typeface="+mn-ea"/>
                <a:cs typeface="Times New Roman" panose="02020603050405020304" pitchFamily="18" charset="0"/>
              </a:rPr>
              <a:t>有興趣的話，可以使用延伸實驗改用手機光度計</a:t>
            </a:r>
            <a:r>
              <a:rPr lang="en-US" altLang="zh-TW" sz="2400" dirty="0">
                <a:latin typeface="+mn-ea"/>
                <a:cs typeface="Times New Roman" panose="02020603050405020304" pitchFamily="18" charset="0"/>
              </a:rPr>
              <a:t>APP</a:t>
            </a:r>
            <a:r>
              <a:rPr lang="zh-TW" altLang="en-US" sz="2400" dirty="0">
                <a:latin typeface="+mn-ea"/>
                <a:cs typeface="Times New Roman" panose="02020603050405020304" pitchFamily="18" charset="0"/>
              </a:rPr>
              <a:t>測量驗證</a:t>
            </a:r>
          </a:p>
        </p:txBody>
      </p:sp>
      <p:pic>
        <p:nvPicPr>
          <p:cNvPr id="8" name="內容版面配置區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369" y="5576523"/>
            <a:ext cx="2825245" cy="1281477"/>
          </a:xfrm>
          <a:prstGeom prst="rect">
            <a:avLst/>
          </a:prstGeom>
        </p:spPr>
      </p:pic>
      <mc:AlternateContent xmlns:mc="http://schemas.openxmlformats.org/markup-compatibility/2006" xmlns:a14="http://schemas.microsoft.com/office/drawing/2010/main">
        <mc:Choice Requires="a14">
          <p:sp>
            <p:nvSpPr>
              <p:cNvPr id="11" name="文字方塊 10"/>
              <p:cNvSpPr txBox="1"/>
              <p:nvPr/>
            </p:nvSpPr>
            <p:spPr>
              <a:xfrm>
                <a:off x="5286707" y="5637735"/>
                <a:ext cx="3743283" cy="1200329"/>
              </a:xfrm>
              <a:prstGeom prst="rect">
                <a:avLst/>
              </a:prstGeom>
              <a:solidFill>
                <a:schemeClr val="bg1"/>
              </a:solidFill>
            </p:spPr>
            <p:txBody>
              <a:bodyPr wrap="square" rtlCol="0">
                <a:spAutoFit/>
              </a:bodyPr>
              <a:lstStyle/>
              <a:p>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If </a:t>
                </a:r>
                <a14:m>
                  <m:oMath xmlns:m="http://schemas.openxmlformats.org/officeDocument/2006/math">
                    <m:sSub>
                      <m:sSubPr>
                        <m:ctrlPr>
                          <a:rPr lang="en-US" altLang="zh-TW" sz="2400" i="1">
                            <a:solidFill>
                              <a:schemeClr val="tx1"/>
                            </a:solidFill>
                            <a:latin typeface="Cambria Math" panose="02040503050406030204" pitchFamily="18" charset="0"/>
                          </a:rPr>
                        </m:ctrlPr>
                      </m:sSubPr>
                      <m:e>
                        <m:r>
                          <a:rPr lang="zh-TW" altLang="en-US" sz="2400" i="1">
                            <a:solidFill>
                              <a:schemeClr val="tx1"/>
                            </a:solidFill>
                            <a:latin typeface="Cambria Math" panose="02040503050406030204" pitchFamily="18" charset="0"/>
                          </a:rPr>
                          <m:t>𝜃</m:t>
                        </m:r>
                      </m:e>
                      <m:sub>
                        <m:r>
                          <a:rPr lang="en-US" altLang="zh-TW" sz="2400" i="1">
                            <a:solidFill>
                              <a:schemeClr val="tx1"/>
                            </a:solidFill>
                            <a:latin typeface="Cambria Math" panose="02040503050406030204" pitchFamily="18" charset="0"/>
                          </a:rPr>
                          <m:t>1</m:t>
                        </m:r>
                      </m:sub>
                    </m:sSub>
                    <m:r>
                      <a:rPr lang="en-US" altLang="zh-TW" sz="2400" i="1">
                        <a:solidFill>
                          <a:schemeClr val="tx1"/>
                        </a:solidFill>
                        <a:latin typeface="Cambria Math" panose="02040503050406030204" pitchFamily="18" charset="0"/>
                      </a:rPr>
                      <m:t>=0</m:t>
                    </m:r>
                    <m:r>
                      <a:rPr lang="en-US" altLang="zh-TW" sz="2400" i="1">
                        <a:solidFill>
                          <a:schemeClr val="tx1"/>
                        </a:solidFill>
                        <a:latin typeface="Cambria Math" panose="02040503050406030204" pitchFamily="18" charset="0"/>
                        <a:ea typeface="Cambria Math" panose="02040503050406030204" pitchFamily="18" charset="0"/>
                      </a:rPr>
                      <m:t>°, </m:t>
                    </m:r>
                    <m:sSub>
                      <m:sSubPr>
                        <m:ctrlPr>
                          <a:rPr lang="en-US" altLang="zh-TW" sz="2400" i="1">
                            <a:solidFill>
                              <a:schemeClr val="tx1"/>
                            </a:solidFill>
                            <a:latin typeface="Cambria Math" panose="02040503050406030204" pitchFamily="18" charset="0"/>
                            <a:ea typeface="Cambria Math" panose="02040503050406030204" pitchFamily="18" charset="0"/>
                          </a:rPr>
                        </m:ctrlPr>
                      </m:sSubPr>
                      <m:e>
                        <m:r>
                          <a:rPr lang="zh-TW" altLang="en-US" sz="2400" i="1">
                            <a:solidFill>
                              <a:schemeClr val="tx1"/>
                            </a:solidFill>
                            <a:latin typeface="Cambria Math" panose="02040503050406030204" pitchFamily="18" charset="0"/>
                            <a:ea typeface="Cambria Math" panose="02040503050406030204" pitchFamily="18" charset="0"/>
                          </a:rPr>
                          <m:t>𝜃</m:t>
                        </m:r>
                      </m:e>
                      <m:sub>
                        <m:r>
                          <a:rPr lang="en-US" altLang="zh-TW" sz="2400" i="1">
                            <a:solidFill>
                              <a:schemeClr val="tx1"/>
                            </a:solidFill>
                            <a:latin typeface="Cambria Math" panose="02040503050406030204" pitchFamily="18" charset="0"/>
                            <a:ea typeface="Cambria Math" panose="02040503050406030204" pitchFamily="18" charset="0"/>
                          </a:rPr>
                          <m:t>3</m:t>
                        </m:r>
                      </m:sub>
                    </m:sSub>
                    <m:r>
                      <a:rPr lang="en-US" altLang="zh-TW" sz="2400" i="1">
                        <a:solidFill>
                          <a:schemeClr val="tx1"/>
                        </a:solidFill>
                        <a:latin typeface="Cambria Math" panose="02040503050406030204" pitchFamily="18" charset="0"/>
                        <a:ea typeface="Cambria Math" panose="02040503050406030204" pitchFamily="18" charset="0"/>
                      </a:rPr>
                      <m:t>=90°</m:t>
                    </m:r>
                  </m:oMath>
                </a14:m>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then</a:t>
                </a:r>
              </a:p>
              <a:p>
                <a:r>
                  <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en-US" altLang="zh-TW" sz="2400" i="1"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f</a:t>
                </a:r>
                <a:r>
                  <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 const × sin</a:t>
                </a:r>
                <a:r>
                  <a:rPr lang="en-US" altLang="zh-TW" sz="2400" i="1" baseline="30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lang="el-GR" altLang="zh-TW" sz="2400" i="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θ</a:t>
                </a:r>
                <a:r>
                  <a:rPr lang="en-US" altLang="zh-TW" sz="2400" i="1" baseline="-250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5286707" y="5637735"/>
                <a:ext cx="3743283" cy="1200329"/>
              </a:xfrm>
              <a:prstGeom prst="rect">
                <a:avLst/>
              </a:prstGeom>
              <a:blipFill>
                <a:blip r:embed="rId4"/>
                <a:stretch>
                  <a:fillRect l="-2443" t="-4061" b="-10660"/>
                </a:stretch>
              </a:blipFill>
            </p:spPr>
            <p:txBody>
              <a:bodyPr/>
              <a:lstStyle/>
              <a:p>
                <a:r>
                  <a:rPr lang="zh-TW" altLang="en-US">
                    <a:noFill/>
                  </a:rPr>
                  <a:t> </a:t>
                </a:r>
              </a:p>
            </p:txBody>
          </p:sp>
        </mc:Fallback>
      </mc:AlternateContent>
      <p:sp>
        <p:nvSpPr>
          <p:cNvPr id="3" name="Rectangle 1">
            <a:extLst>
              <a:ext uri="{FF2B5EF4-FFF2-40B4-BE49-F238E27FC236}">
                <a16:creationId xmlns:a16="http://schemas.microsoft.com/office/drawing/2014/main" id="{5D8FB4B1-D066-455C-9208-7BB20A0BD09D}"/>
              </a:ext>
            </a:extLst>
          </p:cNvPr>
          <p:cNvSpPr>
            <a:spLocks noChangeArrowheads="1"/>
          </p:cNvSpPr>
          <p:nvPr/>
        </p:nvSpPr>
        <p:spPr bwMode="auto">
          <a:xfrm>
            <a:off x="438368" y="722237"/>
            <a:ext cx="8267264" cy="209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61950" marR="0" lvl="0" indent="-361950" algn="l" defTabSz="914400" rtl="0" eaLnBrk="0" fontAlgn="base" latinLnBrk="0" hangingPunct="0">
              <a:lnSpc>
                <a:spcPct val="110000"/>
              </a:lnSpc>
              <a:spcBef>
                <a:spcPct val="0"/>
              </a:spcBef>
              <a:spcAft>
                <a:spcPct val="0"/>
              </a:spcAft>
              <a:buClrTx/>
              <a:buSzTx/>
              <a:buFontTx/>
              <a:buNone/>
              <a:tabLst/>
            </a:pPr>
            <a:r>
              <a:rPr kumimoji="0" lang="en-US" altLang="zh-TW" sz="2400" b="0" i="0" u="none" strike="noStrike" cap="none" normalizeH="0" baseline="0" dirty="0">
                <a:ln>
                  <a:noFill/>
                </a:ln>
                <a:solidFill>
                  <a:srgbClr val="202122"/>
                </a:solidFill>
                <a:effectLst/>
                <a:latin typeface="Arial" panose="020B0604020202020204" pitchFamily="34" charset="0"/>
              </a:rPr>
              <a:t>3. </a:t>
            </a:r>
            <a:r>
              <a:rPr kumimoji="0" lang="zh-TW" altLang="zh-TW" sz="2400" b="0" i="0" u="none" strike="noStrike" cap="none" normalizeH="0" baseline="0" dirty="0">
                <a:ln>
                  <a:noFill/>
                </a:ln>
                <a:solidFill>
                  <a:srgbClr val="202122"/>
                </a:solidFill>
                <a:effectLst/>
                <a:latin typeface="Arial" panose="020B0604020202020204" pitchFamily="34" charset="0"/>
              </a:rPr>
              <a:t>假設將一塊偏振片置放在另一塊偏振片之後，依照每個偏振片的相關功能，在前面最先接觸入射光線的第一塊偏振片稱為「起偏器」，在後面的第二塊偏振片稱為「檢偏器」，應用馬呂斯定律，起偏器與檢偏器各自的傳輸軸彼此之間的夾角 </a:t>
            </a:r>
            <a:r>
              <a:rPr kumimoji="0" lang="zh-TW" altLang="zh-TW" sz="2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可以用來計算透射過的輻照度。</a:t>
            </a:r>
            <a:r>
              <a:rPr kumimoji="0" lang="zh-TW" altLang="zh-TW" sz="2400" b="0" i="0" u="none" strike="noStrike" cap="none" normalizeH="0" baseline="0" dirty="0">
                <a:ln>
                  <a:noFill/>
                </a:ln>
                <a:solidFill>
                  <a:schemeClr val="tx1"/>
                </a:solidFill>
                <a:effectLst/>
              </a:rPr>
              <a:t> </a:t>
            </a:r>
            <a:endParaRPr kumimoji="0" lang="zh-TW" altLang="zh-TW" sz="2400" b="0" i="0" u="none" strike="noStrike" cap="none" normalizeH="0" baseline="0" dirty="0">
              <a:ln>
                <a:noFill/>
              </a:ln>
              <a:solidFill>
                <a:srgbClr val="202122"/>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D5B3CD8-9754-4608-8A33-F596CB7A895E}"/>
                  </a:ext>
                </a:extLst>
              </p:cNvPr>
              <p:cNvSpPr txBox="1"/>
              <p:nvPr/>
            </p:nvSpPr>
            <p:spPr>
              <a:xfrm>
                <a:off x="5286708" y="3147830"/>
                <a:ext cx="19652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solidFill>
                            <a:srgbClr val="0000FF"/>
                          </a:solidFill>
                          <a:latin typeface="Cambria Math" panose="02040503050406030204" pitchFamily="18" charset="0"/>
                        </a:rPr>
                        <m:t>𝐼</m:t>
                      </m:r>
                      <m:r>
                        <a:rPr lang="en-US" altLang="zh-TW" sz="2800" b="0" i="1" smtClean="0">
                          <a:solidFill>
                            <a:srgbClr val="0000FF"/>
                          </a:solidFill>
                          <a:latin typeface="Cambria Math" panose="02040503050406030204" pitchFamily="18" charset="0"/>
                        </a:rPr>
                        <m:t>=</m:t>
                      </m:r>
                      <m:sSub>
                        <m:sSubPr>
                          <m:ctrlPr>
                            <a:rPr lang="en-US" altLang="zh-TW" sz="2800" b="0" i="1" smtClean="0">
                              <a:solidFill>
                                <a:srgbClr val="0000FF"/>
                              </a:solidFill>
                              <a:latin typeface="Cambria Math" panose="02040503050406030204" pitchFamily="18" charset="0"/>
                            </a:rPr>
                          </m:ctrlPr>
                        </m:sSubPr>
                        <m:e>
                          <m:r>
                            <a:rPr lang="en-US" altLang="zh-TW" sz="2800" b="0" i="1" smtClean="0">
                              <a:solidFill>
                                <a:srgbClr val="0000FF"/>
                              </a:solidFill>
                              <a:latin typeface="Cambria Math" panose="02040503050406030204" pitchFamily="18" charset="0"/>
                            </a:rPr>
                            <m:t>𝐼</m:t>
                          </m:r>
                        </m:e>
                        <m:sub>
                          <m:r>
                            <a:rPr lang="en-US" altLang="zh-TW" sz="2800" b="0" i="1" smtClean="0">
                              <a:solidFill>
                                <a:srgbClr val="0000FF"/>
                              </a:solidFill>
                              <a:latin typeface="Cambria Math" panose="02040503050406030204" pitchFamily="18" charset="0"/>
                            </a:rPr>
                            <m:t>0</m:t>
                          </m:r>
                        </m:sub>
                      </m:sSub>
                      <m:func>
                        <m:funcPr>
                          <m:ctrlPr>
                            <a:rPr lang="en-US" altLang="zh-TW" sz="2800" i="1">
                              <a:solidFill>
                                <a:srgbClr val="0000FF"/>
                              </a:solidFill>
                              <a:latin typeface="Cambria Math" panose="02040503050406030204" pitchFamily="18" charset="0"/>
                            </a:rPr>
                          </m:ctrlPr>
                        </m:funcPr>
                        <m:fName>
                          <m:r>
                            <a:rPr lang="en-US" altLang="zh-TW" sz="2800" b="0" i="1" smtClean="0">
                              <a:solidFill>
                                <a:srgbClr val="0000FF"/>
                              </a:solidFill>
                              <a:latin typeface="Cambria Math" panose="02040503050406030204" pitchFamily="18" charset="0"/>
                            </a:rPr>
                            <m:t>𝑐𝑜𝑠</m:t>
                          </m:r>
                          <m:r>
                            <a:rPr lang="en-US" altLang="zh-TW" sz="2800" baseline="30000">
                              <a:solidFill>
                                <a:srgbClr val="0000FF"/>
                              </a:solidFill>
                              <a:latin typeface="Cambria Math" panose="02040503050406030204" pitchFamily="18" charset="0"/>
                            </a:rPr>
                            <m:t>2</m:t>
                          </m:r>
                        </m:fName>
                        <m:e>
                          <m:r>
                            <a:rPr lang="zh-TW" altLang="en-US" sz="2800" i="1">
                              <a:solidFill>
                                <a:srgbClr val="0000FF"/>
                              </a:solidFill>
                              <a:latin typeface="Cambria Math" panose="02040503050406030204" pitchFamily="18" charset="0"/>
                            </a:rPr>
                            <m:t>𝜃</m:t>
                          </m:r>
                        </m:e>
                      </m:func>
                    </m:oMath>
                  </m:oMathPara>
                </a14:m>
                <a:endParaRPr lang="zh-TW" altLang="en-US" sz="2800" dirty="0">
                  <a:solidFill>
                    <a:srgbClr val="0000FF"/>
                  </a:solidFill>
                </a:endParaRPr>
              </a:p>
            </p:txBody>
          </p:sp>
        </mc:Choice>
        <mc:Fallback xmlns="">
          <p:sp>
            <p:nvSpPr>
              <p:cNvPr id="10" name="文字方塊 9">
                <a:extLst>
                  <a:ext uri="{FF2B5EF4-FFF2-40B4-BE49-F238E27FC236}">
                    <a16:creationId xmlns:a16="http://schemas.microsoft.com/office/drawing/2014/main" id="{FD5B3CD8-9754-4608-8A33-F596CB7A895E}"/>
                  </a:ext>
                </a:extLst>
              </p:cNvPr>
              <p:cNvSpPr txBox="1">
                <a:spLocks noRot="1" noChangeAspect="1" noMove="1" noResize="1" noEditPoints="1" noAdjustHandles="1" noChangeArrowheads="1" noChangeShapeType="1" noTextEdit="1"/>
              </p:cNvSpPr>
              <p:nvPr/>
            </p:nvSpPr>
            <p:spPr>
              <a:xfrm>
                <a:off x="5286708" y="3147830"/>
                <a:ext cx="1965218" cy="430887"/>
              </a:xfrm>
              <a:prstGeom prst="rect">
                <a:avLst/>
              </a:prstGeom>
              <a:blipFill>
                <a:blip r:embed="rId5"/>
                <a:stretch>
                  <a:fillRect/>
                </a:stretch>
              </a:blipFill>
            </p:spPr>
            <p:txBody>
              <a:bodyPr/>
              <a:lstStyle/>
              <a:p>
                <a:r>
                  <a:rPr lang="zh-TW" altLang="en-US">
                    <a:noFill/>
                  </a:rPr>
                  <a:t> </a:t>
                </a:r>
              </a:p>
            </p:txBody>
          </p:sp>
        </mc:Fallback>
      </mc:AlternateContent>
      <p:pic>
        <p:nvPicPr>
          <p:cNvPr id="9" name="圖形 8" descr="報紙">
            <a:hlinkClick r:id="rId6" action="ppaction://hlinksldjump"/>
            <a:extLst>
              <a:ext uri="{FF2B5EF4-FFF2-40B4-BE49-F238E27FC236}">
                <a16:creationId xmlns:a16="http://schemas.microsoft.com/office/drawing/2014/main" id="{FC01A589-C877-46A3-BC62-4C0FCAD463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11544" y="20127"/>
            <a:ext cx="432455" cy="432455"/>
          </a:xfrm>
          <a:prstGeom prst="rect">
            <a:avLst/>
          </a:prstGeom>
        </p:spPr>
      </p:pic>
    </p:spTree>
    <p:extLst>
      <p:ext uri="{BB962C8B-B14F-4D97-AF65-F5344CB8AC3E}">
        <p14:creationId xmlns:p14="http://schemas.microsoft.com/office/powerpoint/2010/main" val="737113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5864" y="48471"/>
            <a:ext cx="5612271" cy="807840"/>
          </a:xfrm>
        </p:spPr>
        <p:txBody>
          <a:bodyPr>
            <a:normAutofit/>
          </a:bodyPr>
          <a:lstStyle/>
          <a:p>
            <a:pPr algn="l" defTabSz="914400" hangingPunct="0"/>
            <a:r>
              <a:rPr lang="en-US" altLang="zh-TW" sz="4000" b="1" kern="1200" dirty="0" err="1">
                <a:solidFill>
                  <a:srgbClr val="0000FF"/>
                </a:solidFill>
                <a:cs typeface="Times New Roman" panose="02020603050405020304" pitchFamily="18" charset="0"/>
              </a:rPr>
              <a:t>光的偏振</a:t>
            </a:r>
            <a:r>
              <a:rPr lang="en-US" altLang="zh-TW" sz="4000" b="1" kern="1200" dirty="0">
                <a:solidFill>
                  <a:srgbClr val="0000FF"/>
                </a:solidFill>
                <a:cs typeface="Times New Roman" panose="02020603050405020304" pitchFamily="18" charset="0"/>
              </a:rPr>
              <a:t>-</a:t>
            </a:r>
            <a:r>
              <a:rPr lang="zh-TW" altLang="en-US" sz="4000" b="1" kern="1200" dirty="0">
                <a:solidFill>
                  <a:srgbClr val="0000FF"/>
                </a:solidFill>
                <a:cs typeface="Times New Roman" panose="02020603050405020304" pitchFamily="18" charset="0"/>
              </a:rPr>
              <a:t>雙折射材料</a:t>
            </a:r>
            <a:endParaRPr lang="zh-TW" altLang="zh-TW" sz="4000" b="1" kern="1200" dirty="0">
              <a:solidFill>
                <a:srgbClr val="0000FF"/>
              </a:solidFill>
              <a:cs typeface="Times New Roman" panose="02020603050405020304" pitchFamily="18" charset="0"/>
            </a:endParaRPr>
          </a:p>
        </p:txBody>
      </p:sp>
      <p:pic>
        <p:nvPicPr>
          <p:cNvPr id="9" name="圖形 8" descr="報紙">
            <a:hlinkClick r:id="rId2" action="ppaction://hlinksldjump"/>
            <a:extLst>
              <a:ext uri="{FF2B5EF4-FFF2-40B4-BE49-F238E27FC236}">
                <a16:creationId xmlns:a16="http://schemas.microsoft.com/office/drawing/2014/main" id="{FC01A589-C877-46A3-BC62-4C0FCAD463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1544" y="20127"/>
            <a:ext cx="432455" cy="432455"/>
          </a:xfrm>
          <a:prstGeom prst="rect">
            <a:avLst/>
          </a:prstGeom>
        </p:spPr>
      </p:pic>
      <p:sp>
        <p:nvSpPr>
          <p:cNvPr id="25" name="文字方塊 9">
            <a:extLst>
              <a:ext uri="{FF2B5EF4-FFF2-40B4-BE49-F238E27FC236}">
                <a16:creationId xmlns:a16="http://schemas.microsoft.com/office/drawing/2014/main" id="{F5A8A7D2-2A45-4E66-A6B0-E800569F886E}"/>
              </a:ext>
            </a:extLst>
          </p:cNvPr>
          <p:cNvSpPr txBox="1">
            <a:spLocks noChangeArrowheads="1"/>
          </p:cNvSpPr>
          <p:nvPr/>
        </p:nvSpPr>
        <p:spPr bwMode="auto">
          <a:xfrm>
            <a:off x="524342" y="2932063"/>
            <a:ext cx="5087187" cy="3382849"/>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雙折射材料</a:t>
            </a:r>
            <a:endParaRPr lang="en-US" altLang="zh-TW" sz="2000" dirty="0">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膠帶</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高分子材料</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因製作過程中拉伸，形成雙折射材料</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偏振方向互相垂直</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30642DDA-ECC8-4E27-A71F-BAACF53EDB46}"/>
              </a:ext>
            </a:extLst>
          </p:cNvPr>
          <p:cNvSpPr/>
          <p:nvPr/>
        </p:nvSpPr>
        <p:spPr>
          <a:xfrm>
            <a:off x="524342" y="1027306"/>
            <a:ext cx="4866366" cy="1536190"/>
          </a:xfrm>
          <a:prstGeom prst="rect">
            <a:avLst/>
          </a:prstGeom>
        </p:spPr>
        <p:txBody>
          <a:bodyPr wrap="square">
            <a:spAutoFit/>
          </a:bodyPr>
          <a:lstStyle/>
          <a:p>
            <a:pPr lvl="0">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演示</a:t>
            </a:r>
            <a:r>
              <a:rPr lang="en-US" altLang="zh-TW" sz="2000" b="1" dirty="0">
                <a:solidFill>
                  <a:srgbClr val="FF0000"/>
                </a:solidFill>
                <a:latin typeface="微軟正黑體" panose="020B0604030504040204" pitchFamily="34" charset="-120"/>
                <a:ea typeface="微軟正黑體" panose="020B0604030504040204" pitchFamily="34" charset="-120"/>
              </a:rPr>
              <a:t>(DEMO)</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FontTx/>
              <a:buAutoNum type="arabicPeriod"/>
            </a:pPr>
            <a:r>
              <a:rPr lang="zh-TW" altLang="en-US" sz="2000" dirty="0">
                <a:latin typeface="微軟正黑體" panose="020B0604030504040204" pitchFamily="34" charset="-120"/>
                <a:ea typeface="微軟正黑體" panose="020B0604030504040204" pitchFamily="34" charset="-120"/>
              </a:rPr>
              <a:t>將貼有膠帶的透明片放在二片偏振片之間，是否看到了彩色圖案</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怎麼做的</a:t>
            </a:r>
            <a:r>
              <a:rPr lang="en-US" altLang="zh-TW" sz="2000" dirty="0">
                <a:latin typeface="微軟正黑體" panose="020B0604030504040204" pitchFamily="34" charset="-120"/>
                <a:ea typeface="微軟正黑體" panose="020B0604030504040204" pitchFamily="34" charset="-120"/>
              </a:rPr>
              <a:t>?</a:t>
            </a:r>
          </a:p>
        </p:txBody>
      </p:sp>
      <p:grpSp>
        <p:nvGrpSpPr>
          <p:cNvPr id="27" name="群組 26">
            <a:extLst>
              <a:ext uri="{FF2B5EF4-FFF2-40B4-BE49-F238E27FC236}">
                <a16:creationId xmlns:a16="http://schemas.microsoft.com/office/drawing/2014/main" id="{0C1A0EFF-62CF-4847-8442-CAA48D48C059}"/>
              </a:ext>
            </a:extLst>
          </p:cNvPr>
          <p:cNvGrpSpPr/>
          <p:nvPr/>
        </p:nvGrpSpPr>
        <p:grpSpPr>
          <a:xfrm>
            <a:off x="5730952" y="942351"/>
            <a:ext cx="3294366" cy="2644186"/>
            <a:chOff x="323528" y="-27384"/>
            <a:chExt cx="8640960" cy="6813376"/>
          </a:xfrm>
        </p:grpSpPr>
        <p:pic>
          <p:nvPicPr>
            <p:cNvPr id="28" name="Picture 2" descr="F:\00清華物理普物實驗\示範實驗儀器\偏光片簡介word &amp; ppt 檔案\偏振光+透明膠帶的變色演示實驗照片\DSC_0121.jpg">
              <a:extLst>
                <a:ext uri="{FF2B5EF4-FFF2-40B4-BE49-F238E27FC236}">
                  <a16:creationId xmlns:a16="http://schemas.microsoft.com/office/drawing/2014/main" id="{0D74690C-4262-44FD-9F4C-E29E5BFAAEFC}"/>
                </a:ext>
              </a:extLst>
            </p:cNvPr>
            <p:cNvPicPr>
              <a:picLocks noChangeAspect="1" noChangeArrowheads="1"/>
            </p:cNvPicPr>
            <p:nvPr/>
          </p:nvPicPr>
          <p:blipFill>
            <a:blip r:embed="rId5" cstate="print"/>
            <a:srcRect l="5586" t="2719" r="6451" b="3454"/>
            <a:stretch>
              <a:fillRect/>
            </a:stretch>
          </p:blipFill>
          <p:spPr bwMode="auto">
            <a:xfrm>
              <a:off x="323528" y="3429000"/>
              <a:ext cx="4176464" cy="3341171"/>
            </a:xfrm>
            <a:prstGeom prst="rect">
              <a:avLst/>
            </a:prstGeom>
            <a:ln>
              <a:noFill/>
            </a:ln>
            <a:effectLst/>
          </p:spPr>
        </p:pic>
        <p:pic>
          <p:nvPicPr>
            <p:cNvPr id="29" name="Picture 3" descr="F:\00清華物理普物實驗\示範實驗儀器\偏光片簡介word &amp; ppt 檔案\偏振光+透明膠帶的變色演示實驗照片\DSC_0118.jpg">
              <a:extLst>
                <a:ext uri="{FF2B5EF4-FFF2-40B4-BE49-F238E27FC236}">
                  <a16:creationId xmlns:a16="http://schemas.microsoft.com/office/drawing/2014/main" id="{EC9A6240-8F7C-4021-BE55-D9472230028D}"/>
                </a:ext>
              </a:extLst>
            </p:cNvPr>
            <p:cNvPicPr>
              <a:picLocks noChangeAspect="1" noChangeArrowheads="1"/>
            </p:cNvPicPr>
            <p:nvPr/>
          </p:nvPicPr>
          <p:blipFill>
            <a:blip r:embed="rId6" cstate="print"/>
            <a:srcRect r="6451" b="2719"/>
            <a:stretch>
              <a:fillRect/>
            </a:stretch>
          </p:blipFill>
          <p:spPr bwMode="auto">
            <a:xfrm>
              <a:off x="323528" y="116632"/>
              <a:ext cx="4119632" cy="3212976"/>
            </a:xfrm>
            <a:prstGeom prst="rect">
              <a:avLst/>
            </a:prstGeom>
            <a:ln>
              <a:noFill/>
            </a:ln>
            <a:effectLst/>
          </p:spPr>
        </p:pic>
        <p:pic>
          <p:nvPicPr>
            <p:cNvPr id="30" name="Picture 4" descr="F:\00清華物理普物實驗\示範實驗儀器\偏光片簡介word &amp; ppt 檔案\偏振光+透明膠帶的變色演示實驗照片\DSC_0119.jpg">
              <a:extLst>
                <a:ext uri="{FF2B5EF4-FFF2-40B4-BE49-F238E27FC236}">
                  <a16:creationId xmlns:a16="http://schemas.microsoft.com/office/drawing/2014/main" id="{C306E22A-6FB8-4D53-93A0-5F061483B21D}"/>
                </a:ext>
              </a:extLst>
            </p:cNvPr>
            <p:cNvPicPr>
              <a:picLocks noChangeAspect="1" noChangeArrowheads="1"/>
            </p:cNvPicPr>
            <p:nvPr/>
          </p:nvPicPr>
          <p:blipFill>
            <a:blip r:embed="rId7" cstate="print"/>
            <a:srcRect l="6397" r="5640" b="4040"/>
            <a:stretch>
              <a:fillRect/>
            </a:stretch>
          </p:blipFill>
          <p:spPr bwMode="auto">
            <a:xfrm>
              <a:off x="4564000" y="-27384"/>
              <a:ext cx="4400488" cy="3356993"/>
            </a:xfrm>
            <a:prstGeom prst="rect">
              <a:avLst/>
            </a:prstGeom>
            <a:ln>
              <a:noFill/>
            </a:ln>
            <a:effectLst/>
          </p:spPr>
        </p:pic>
        <p:pic>
          <p:nvPicPr>
            <p:cNvPr id="31" name="Picture 5" descr="F:\00清華物理普物實驗\示範實驗儀器\偏光片簡介word &amp; ppt 檔案\偏振光+透明膠帶的變色演示實驗照片\DSC_0120.jpg">
              <a:extLst>
                <a:ext uri="{FF2B5EF4-FFF2-40B4-BE49-F238E27FC236}">
                  <a16:creationId xmlns:a16="http://schemas.microsoft.com/office/drawing/2014/main" id="{4FE38104-9F75-4B7D-97AE-32CD537379DC}"/>
                </a:ext>
              </a:extLst>
            </p:cNvPr>
            <p:cNvPicPr>
              <a:picLocks noChangeAspect="1" noChangeArrowheads="1"/>
            </p:cNvPicPr>
            <p:nvPr/>
          </p:nvPicPr>
          <p:blipFill>
            <a:blip r:embed="rId8" cstate="print"/>
            <a:srcRect l="7239" r="12795" b="8305"/>
            <a:stretch>
              <a:fillRect/>
            </a:stretch>
          </p:blipFill>
          <p:spPr bwMode="auto">
            <a:xfrm>
              <a:off x="5004048" y="3501008"/>
              <a:ext cx="3819749" cy="3284984"/>
            </a:xfrm>
            <a:prstGeom prst="rect">
              <a:avLst/>
            </a:prstGeom>
            <a:ln>
              <a:noFill/>
            </a:ln>
            <a:effectLst/>
          </p:spPr>
        </p:pic>
      </p:grpSp>
    </p:spTree>
    <p:extLst>
      <p:ext uri="{BB962C8B-B14F-4D97-AF65-F5344CB8AC3E}">
        <p14:creationId xmlns:p14="http://schemas.microsoft.com/office/powerpoint/2010/main" val="4250689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99185" y="48545"/>
            <a:ext cx="6698092" cy="1322092"/>
          </a:xfrm>
        </p:spPr>
        <p:txBody>
          <a:bodyPr>
            <a:noAutofit/>
          </a:bodyPr>
          <a:lstStyle/>
          <a:p>
            <a:pPr defTabSz="914400" rtl="0" eaLnBrk="1" latinLnBrk="0" hangingPunct="0">
              <a:lnSpc>
                <a:spcPct val="100000"/>
              </a:lnSpc>
              <a:spcBef>
                <a:spcPct val="0"/>
              </a:spcBef>
              <a:buNone/>
            </a:pPr>
            <a:r>
              <a:rPr lang="en-US" altLang="zh-TW" sz="4000" b="1" kern="1200" spc="-28" baseline="0" dirty="0" err="1">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光的偏振-Photoelasticity</a:t>
            </a:r>
            <a:r>
              <a:rPr lang="en-US" altLang="zh-TW" sz="4000" b="1" kern="1200" spc="-2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  </a:t>
            </a:r>
            <a:br>
              <a:rPr lang="en-US" altLang="zh-TW" sz="4000" b="1" kern="1200" spc="-2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4000" b="1" kern="1200" spc="-2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4000" b="1" kern="1200" spc="-2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光彈性</a:t>
            </a:r>
            <a:r>
              <a:rPr lang="en-US" altLang="zh-TW" sz="4000" b="1" kern="1200" spc="-2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en-US" sz="4000" b="1" kern="1200" spc="-28"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6" name="Picture 1" descr="http://scigame.ntcu.edu.tw/light/lightpic/29_Clip_fig01.jpg"/>
          <p:cNvPicPr>
            <a:picLocks noChangeAspect="1" noChangeArrowheads="1"/>
          </p:cNvPicPr>
          <p:nvPr/>
        </p:nvPicPr>
        <p:blipFill rotWithShape="1">
          <a:blip r:embed="rId2">
            <a:extLst>
              <a:ext uri="{28A0092B-C50C-407E-A947-70E740481C1C}">
                <a14:useLocalDpi xmlns:a14="http://schemas.microsoft.com/office/drawing/2010/main" val="0"/>
              </a:ext>
            </a:extLst>
          </a:blip>
          <a:srcRect b="8176"/>
          <a:stretch/>
        </p:blipFill>
        <p:spPr bwMode="auto">
          <a:xfrm>
            <a:off x="5071783" y="1581452"/>
            <a:ext cx="3807175" cy="231454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231395" y="3852957"/>
            <a:ext cx="3700130" cy="220894"/>
          </a:xfrm>
          <a:prstGeom prst="rect">
            <a:avLst/>
          </a:prstGeom>
        </p:spPr>
        <p:txBody>
          <a:bodyPr wrap="square">
            <a:spAutoFit/>
          </a:bodyPr>
          <a:lstStyle/>
          <a:p>
            <a:pPr>
              <a:lnSpc>
                <a:spcPct val="120000"/>
              </a:lnSpc>
            </a:pPr>
            <a:r>
              <a:rPr lang="zh-TW" altLang="en-US" sz="750" dirty="0">
                <a:solidFill>
                  <a:srgbClr val="0D0D0D"/>
                </a:solidFill>
              </a:rPr>
              <a:t>資料來源</a:t>
            </a:r>
            <a:r>
              <a:rPr lang="en-US" altLang="zh-TW" sz="750" dirty="0">
                <a:solidFill>
                  <a:srgbClr val="0D0D0D"/>
                </a:solidFill>
              </a:rPr>
              <a:t>: </a:t>
            </a:r>
            <a:r>
              <a:rPr lang="zh-TW" altLang="en-US" sz="750" dirty="0">
                <a:solidFill>
                  <a:srgbClr val="0D0D0D"/>
                </a:solidFill>
              </a:rPr>
              <a:t>國立台中教育大學 </a:t>
            </a:r>
            <a:r>
              <a:rPr lang="en-US" altLang="zh-TW" sz="750" dirty="0">
                <a:solidFill>
                  <a:srgbClr val="0D0D0D"/>
                </a:solidFill>
              </a:rPr>
              <a:t>NTCU </a:t>
            </a:r>
            <a:r>
              <a:rPr lang="zh-TW" altLang="en-US" sz="750" dirty="0">
                <a:solidFill>
                  <a:srgbClr val="0D0D0D"/>
                </a:solidFill>
              </a:rPr>
              <a:t>科學教育與應用學系 </a:t>
            </a:r>
            <a:r>
              <a:rPr lang="zh-TW" altLang="en-US" sz="750" dirty="0"/>
              <a:t> </a:t>
            </a:r>
            <a:r>
              <a:rPr lang="zh-TW" altLang="en-US" sz="750" spc="56" dirty="0">
                <a:solidFill>
                  <a:srgbClr val="0D0D0D"/>
                </a:solidFill>
              </a:rPr>
              <a:t>科學遊戲實驗室</a:t>
            </a:r>
            <a:endParaRPr lang="en-US" altLang="zh-TW" sz="750" spc="56" dirty="0">
              <a:solidFill>
                <a:srgbClr val="0D0D0D"/>
              </a:solidFill>
            </a:endParaRPr>
          </a:p>
        </p:txBody>
      </p:sp>
      <p:sp>
        <p:nvSpPr>
          <p:cNvPr id="10" name="文字方塊 9">
            <a:extLst>
              <a:ext uri="{FF2B5EF4-FFF2-40B4-BE49-F238E27FC236}">
                <a16:creationId xmlns:a16="http://schemas.microsoft.com/office/drawing/2014/main" id="{19DBAB13-A442-4145-9E64-102EC719C445}"/>
              </a:ext>
            </a:extLst>
          </p:cNvPr>
          <p:cNvSpPr txBox="1">
            <a:spLocks noChangeArrowheads="1"/>
          </p:cNvSpPr>
          <p:nvPr/>
        </p:nvSpPr>
        <p:spPr bwMode="auto">
          <a:xfrm>
            <a:off x="477079" y="4125513"/>
            <a:ext cx="7620198" cy="264418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en-US" altLang="zh-TW" sz="2000" spc="-28" dirty="0" err="1">
                <a:latin typeface="微軟正黑體" panose="020B0604030504040204" pitchFamily="34" charset="-120"/>
                <a:ea typeface="微軟正黑體" panose="020B0604030504040204" pitchFamily="34" charset="-120"/>
              </a:rPr>
              <a:t>Photoelasticity</a:t>
            </a:r>
            <a:r>
              <a:rPr lang="en-US" altLang="zh-TW" sz="2000" spc="-28" dirty="0">
                <a:latin typeface="微軟正黑體" panose="020B0604030504040204" pitchFamily="34" charset="-120"/>
                <a:ea typeface="微軟正黑體" panose="020B0604030504040204" pitchFamily="34" charset="-120"/>
              </a:rPr>
              <a:t> (</a:t>
            </a:r>
            <a:r>
              <a:rPr lang="zh-TW" altLang="zh-TW" sz="2000" spc="-28" dirty="0">
                <a:latin typeface="微軟正黑體" panose="020B0604030504040204" pitchFamily="34" charset="-120"/>
                <a:ea typeface="微軟正黑體" panose="020B0604030504040204" pitchFamily="34" charset="-120"/>
              </a:rPr>
              <a:t>光彈性</a:t>
            </a:r>
            <a:r>
              <a:rPr lang="en-US" altLang="zh-TW" sz="2000" spc="-28"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D1C03B18-C827-4A04-BCFB-662742DDB9DC}"/>
              </a:ext>
            </a:extLst>
          </p:cNvPr>
          <p:cNvSpPr/>
          <p:nvPr/>
        </p:nvSpPr>
        <p:spPr>
          <a:xfrm>
            <a:off x="524343" y="1410394"/>
            <a:ext cx="4047658" cy="1536190"/>
          </a:xfrm>
          <a:prstGeom prst="rect">
            <a:avLst/>
          </a:prstGeom>
        </p:spPr>
        <p:txBody>
          <a:bodyPr wrap="square">
            <a:spAutoFit/>
          </a:bodyPr>
          <a:lstStyle/>
          <a:p>
            <a:pPr lvl="0">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演示</a:t>
            </a:r>
            <a:r>
              <a:rPr lang="en-US" altLang="zh-TW" sz="2000" b="1" dirty="0">
                <a:solidFill>
                  <a:srgbClr val="FF0000"/>
                </a:solidFill>
                <a:latin typeface="微軟正黑體" panose="020B0604030504040204" pitchFamily="34" charset="-120"/>
                <a:ea typeface="微軟正黑體" panose="020B0604030504040204" pitchFamily="34" charset="-120"/>
              </a:rPr>
              <a:t>(DEMO)</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FontTx/>
              <a:buAutoNum type="arabicPeriod"/>
            </a:pPr>
            <a:r>
              <a:rPr lang="zh-TW" altLang="en-US" sz="2000" dirty="0">
                <a:latin typeface="微軟正黑體" panose="020B0604030504040204" pitchFamily="34" charset="-120"/>
                <a:ea typeface="微軟正黑體" panose="020B0604030504040204" pitchFamily="34" charset="-120"/>
              </a:rPr>
              <a:t>將塑膠湯匙或塑膠培養皿放在二片偏振片之間，是否看到了彩色圖案</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為什麼</a:t>
            </a:r>
            <a:r>
              <a:rPr lang="en-US" altLang="zh-TW" sz="2000"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182897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82540" y="108157"/>
            <a:ext cx="5224368" cy="1018278"/>
          </a:xfrm>
        </p:spPr>
        <p:txBody>
          <a:bodyPr>
            <a:noAutofit/>
          </a:bodyPr>
          <a:lstStyle/>
          <a:p>
            <a:pPr>
              <a:lnSpc>
                <a:spcPct val="100000"/>
              </a:lnSpc>
            </a:pPr>
            <a:r>
              <a:rPr lang="en-US" sz="3600" b="1" kern="1200" spc="-28" baseline="0" dirty="0" err="1">
                <a:solidFill>
                  <a:srgbClr val="0000FF"/>
                </a:solidFill>
                <a:effectLst/>
                <a:latin typeface="微軟正黑體" panose="020B0604030504040204" pitchFamily="34" charset="-120"/>
                <a:ea typeface="微軟正黑體" panose="020B0604030504040204" pitchFamily="34" charset="-120"/>
                <a:cs typeface="+mn-cs"/>
              </a:rPr>
              <a:t>Photoelasticity</a:t>
            </a:r>
            <a:r>
              <a:rPr lang="en-US" sz="3600" b="1" kern="1200" spc="-28" baseline="0" dirty="0">
                <a:solidFill>
                  <a:srgbClr val="0000FF"/>
                </a:solidFill>
                <a:effectLst/>
                <a:latin typeface="微軟正黑體" panose="020B0604030504040204" pitchFamily="34" charset="-120"/>
                <a:ea typeface="微軟正黑體" panose="020B0604030504040204" pitchFamily="34" charset="-120"/>
                <a:cs typeface="+mn-cs"/>
              </a:rPr>
              <a:t>  </a:t>
            </a:r>
            <a:br>
              <a:rPr lang="en-US" sz="3600" b="1" kern="1200" spc="-28" baseline="0" dirty="0">
                <a:solidFill>
                  <a:srgbClr val="0000FF"/>
                </a:solidFill>
                <a:effectLst/>
                <a:latin typeface="微軟正黑體" panose="020B0604030504040204" pitchFamily="34" charset="-120"/>
                <a:ea typeface="微軟正黑體" panose="020B0604030504040204" pitchFamily="34" charset="-120"/>
                <a:cs typeface="+mn-cs"/>
              </a:rPr>
            </a:br>
            <a:r>
              <a:rPr lang="en-US" sz="3600" b="1" kern="1200" spc="-28" baseline="0" dirty="0">
                <a:solidFill>
                  <a:srgbClr val="0000FF"/>
                </a:solidFill>
                <a:effectLst/>
                <a:latin typeface="微軟正黑體" panose="020B0604030504040204" pitchFamily="34" charset="-120"/>
                <a:ea typeface="微軟正黑體" panose="020B0604030504040204" pitchFamily="34" charset="-120"/>
                <a:cs typeface="+mn-cs"/>
              </a:rPr>
              <a:t>(</a:t>
            </a:r>
            <a:r>
              <a:rPr lang="zh-TW" altLang="en-US" sz="3600" b="1" kern="1200" spc="-28" baseline="0" dirty="0">
                <a:solidFill>
                  <a:srgbClr val="0000FF"/>
                </a:solidFill>
                <a:effectLst/>
                <a:latin typeface="微軟正黑體" panose="020B0604030504040204" pitchFamily="34" charset="-120"/>
                <a:ea typeface="微軟正黑體" panose="020B0604030504040204" pitchFamily="34" charset="-120"/>
                <a:cs typeface="+mn-cs"/>
              </a:rPr>
              <a:t>光彈性</a:t>
            </a:r>
            <a:r>
              <a:rPr lang="en-US" altLang="zh-TW" sz="3600" b="1" kern="1200" spc="-28" baseline="0" dirty="0">
                <a:solidFill>
                  <a:srgbClr val="0000FF"/>
                </a:solidFill>
                <a:effectLst/>
                <a:latin typeface="微軟正黑體" panose="020B0604030504040204" pitchFamily="34" charset="-120"/>
                <a:ea typeface="微軟正黑體" panose="020B0604030504040204" pitchFamily="34" charset="-120"/>
                <a:cs typeface="+mn-cs"/>
              </a:rPr>
              <a:t>)</a:t>
            </a:r>
            <a:endParaRPr lang="en-US" sz="3600" b="1" kern="1200" spc="-28" baseline="0" dirty="0">
              <a:solidFill>
                <a:srgbClr val="0000FF"/>
              </a:solidFill>
              <a:effectLst/>
              <a:latin typeface="微軟正黑體" panose="020B0604030504040204" pitchFamily="34" charset="-120"/>
              <a:ea typeface="微軟正黑體" panose="020B0604030504040204" pitchFamily="34" charset="-120"/>
              <a:cs typeface="+mn-cs"/>
            </a:endParaRPr>
          </a:p>
        </p:txBody>
      </p:sp>
      <p:sp>
        <p:nvSpPr>
          <p:cNvPr id="3" name="內容版面配置區 2"/>
          <p:cNvSpPr>
            <a:spLocks noGrp="1"/>
          </p:cNvSpPr>
          <p:nvPr>
            <p:ph idx="4294967295"/>
          </p:nvPr>
        </p:nvSpPr>
        <p:spPr>
          <a:xfrm>
            <a:off x="556591" y="1295011"/>
            <a:ext cx="8116838" cy="2673350"/>
          </a:xfrm>
        </p:spPr>
        <p:txBody>
          <a:bodyPr>
            <a:normAutofit/>
          </a:bodyPr>
          <a:lstStyle/>
          <a:p>
            <a:pPr>
              <a:lnSpc>
                <a:spcPct val="120000"/>
              </a:lnSpc>
              <a:spcBef>
                <a:spcPts val="0"/>
              </a:spcBef>
              <a:spcAft>
                <a:spcPts val="0"/>
              </a:spcAft>
            </a:pPr>
            <a:r>
              <a:rPr lang="zh-TW" altLang="en-US" sz="2400" b="0" dirty="0">
                <a:latin typeface="+mn-ea"/>
                <a:ea typeface="+mn-ea"/>
              </a:rPr>
              <a:t>光彈性是基於一些透明材料的</a:t>
            </a:r>
            <a:r>
              <a:rPr lang="zh-TW" altLang="en-US" sz="2400" b="0" dirty="0">
                <a:latin typeface="+mn-ea"/>
                <a:ea typeface="+mn-ea"/>
                <a:hlinkClick r:id="rId2" tooltip="雙折射"/>
              </a:rPr>
              <a:t>雙折射</a:t>
            </a:r>
            <a:r>
              <a:rPr lang="zh-TW" altLang="en-US" sz="2400" b="0" dirty="0">
                <a:latin typeface="+mn-ea"/>
                <a:ea typeface="+mn-ea"/>
              </a:rPr>
              <a:t>現象。</a:t>
            </a:r>
            <a:r>
              <a:rPr lang="zh-TW" altLang="en-US" sz="2400" b="0" dirty="0">
                <a:latin typeface="+mn-ea"/>
                <a:ea typeface="+mn-ea"/>
                <a:hlinkClick r:id="rId2" tooltip="雙折射"/>
              </a:rPr>
              <a:t>雙折射</a:t>
            </a:r>
            <a:r>
              <a:rPr lang="zh-TW" altLang="en-US" sz="2400" b="0" dirty="0">
                <a:latin typeface="+mn-ea"/>
                <a:ea typeface="+mn-ea"/>
              </a:rPr>
              <a:t>是指光線透過材料時表現出兩種不同的折射率，在許多</a:t>
            </a:r>
            <a:r>
              <a:rPr lang="zh-TW" altLang="en-US" sz="2400" b="0" dirty="0">
                <a:latin typeface="+mn-ea"/>
                <a:ea typeface="+mn-ea"/>
                <a:hlinkClick r:id="rId3" tooltip="晶體"/>
              </a:rPr>
              <a:t>晶體</a:t>
            </a:r>
            <a:r>
              <a:rPr lang="zh-TW" altLang="en-US" sz="2400" b="0" dirty="0">
                <a:latin typeface="+mn-ea"/>
                <a:ea typeface="+mn-ea"/>
              </a:rPr>
              <a:t>中可以觀察到這種現象。在光測彈性過程中，光彈性材料的某一點的折射率大小跟該點的</a:t>
            </a:r>
            <a:r>
              <a:rPr lang="zh-TW" altLang="en-US" sz="2400" b="0" dirty="0">
                <a:solidFill>
                  <a:srgbClr val="0033CC"/>
                </a:solidFill>
                <a:latin typeface="+mn-ea"/>
                <a:ea typeface="+mn-ea"/>
              </a:rPr>
              <a:t>應力</a:t>
            </a:r>
            <a:r>
              <a:rPr lang="zh-TW" altLang="en-US" sz="2400" b="0" dirty="0">
                <a:latin typeface="+mn-ea"/>
                <a:ea typeface="+mn-ea"/>
              </a:rPr>
              <a:t>狀態直接相關。通過偏光器分析雙折射，可以得到諸如最大切應力及其方向等信息。</a:t>
            </a:r>
            <a:endParaRPr lang="en-US" sz="2400" b="0" dirty="0">
              <a:latin typeface="+mn-ea"/>
              <a:ea typeface="+mn-ea"/>
            </a:endParaRPr>
          </a:p>
        </p:txBody>
      </p:sp>
      <p:pic>
        <p:nvPicPr>
          <p:cNvPr id="4" name="圖片 3"/>
          <p:cNvPicPr>
            <a:picLocks noChangeAspect="1"/>
          </p:cNvPicPr>
          <p:nvPr/>
        </p:nvPicPr>
        <p:blipFill>
          <a:blip r:embed="rId4"/>
          <a:stretch>
            <a:fillRect/>
          </a:stretch>
        </p:blipFill>
        <p:spPr>
          <a:xfrm>
            <a:off x="775327" y="3671721"/>
            <a:ext cx="2612077" cy="2598833"/>
          </a:xfrm>
          <a:prstGeom prst="rect">
            <a:avLst/>
          </a:prstGeom>
        </p:spPr>
      </p:pic>
      <p:sp>
        <p:nvSpPr>
          <p:cNvPr id="5" name="矩形 4"/>
          <p:cNvSpPr/>
          <p:nvPr/>
        </p:nvSpPr>
        <p:spPr>
          <a:xfrm>
            <a:off x="4224528" y="3625269"/>
            <a:ext cx="4490079" cy="1381789"/>
          </a:xfrm>
          <a:prstGeom prst="rect">
            <a:avLst/>
          </a:prstGeom>
        </p:spPr>
        <p:txBody>
          <a:bodyPr wrap="square">
            <a:spAutoFit/>
          </a:bodyPr>
          <a:lstStyle/>
          <a:p>
            <a:pPr>
              <a:lnSpc>
                <a:spcPct val="120000"/>
              </a:lnSpc>
            </a:pPr>
            <a:r>
              <a:rPr lang="zh-TW" altLang="en-US" sz="2400" dirty="0">
                <a:solidFill>
                  <a:srgbClr val="222222"/>
                </a:solidFill>
                <a:latin typeface="+mn-ea"/>
              </a:rPr>
              <a:t>由於雙折射表現出不同的折射率，折射角的不同導致兩束光分量產生</a:t>
            </a:r>
            <a:r>
              <a:rPr lang="zh-TW" altLang="en-US" sz="2400" dirty="0">
                <a:solidFill>
                  <a:srgbClr val="0B0080"/>
                </a:solidFill>
                <a:latin typeface="+mn-ea"/>
                <a:hlinkClick r:id="rId5" tooltip="相位"/>
              </a:rPr>
              <a:t>相位</a:t>
            </a:r>
            <a:r>
              <a:rPr lang="zh-TW" altLang="en-US" sz="2400" dirty="0">
                <a:solidFill>
                  <a:srgbClr val="222222"/>
                </a:solidFill>
                <a:latin typeface="+mn-ea"/>
              </a:rPr>
              <a:t>差</a:t>
            </a:r>
            <a:endParaRPr lang="en-US" sz="2400" dirty="0">
              <a:latin typeface="+mn-ea"/>
            </a:endParaRPr>
          </a:p>
        </p:txBody>
      </p:sp>
      <p:sp>
        <p:nvSpPr>
          <p:cNvPr id="6" name="矩形 5"/>
          <p:cNvSpPr/>
          <p:nvPr/>
        </p:nvSpPr>
        <p:spPr>
          <a:xfrm>
            <a:off x="4960649" y="5937623"/>
            <a:ext cx="3872455" cy="360996"/>
          </a:xfrm>
          <a:prstGeom prst="rect">
            <a:avLst/>
          </a:prstGeom>
        </p:spPr>
        <p:txBody>
          <a:bodyPr wrap="square">
            <a:spAutoFit/>
          </a:bodyPr>
          <a:lstStyle/>
          <a:p>
            <a:pPr>
              <a:lnSpc>
                <a:spcPct val="120000"/>
              </a:lnSpc>
            </a:pPr>
            <a:r>
              <a:rPr lang="en-US" sz="1600" dirty="0">
                <a:latin typeface="+mn-ea"/>
              </a:rPr>
              <a:t>https://zh.wikipedia.org/wiki/</a:t>
            </a:r>
            <a:r>
              <a:rPr lang="zh-TW" altLang="en-US" sz="1600" dirty="0">
                <a:latin typeface="+mn-ea"/>
              </a:rPr>
              <a:t>光彈性</a:t>
            </a:r>
            <a:endParaRPr lang="en-US" sz="1600" dirty="0">
              <a:latin typeface="+mn-ea"/>
            </a:endParaRPr>
          </a:p>
        </p:txBody>
      </p:sp>
      <p:pic>
        <p:nvPicPr>
          <p:cNvPr id="7" name="圖片 6"/>
          <p:cNvPicPr>
            <a:picLocks noChangeAspect="1"/>
          </p:cNvPicPr>
          <p:nvPr/>
        </p:nvPicPr>
        <p:blipFill>
          <a:blip r:embed="rId6"/>
          <a:stretch>
            <a:fillRect/>
          </a:stretch>
        </p:blipFill>
        <p:spPr>
          <a:xfrm>
            <a:off x="6209223" y="4570074"/>
            <a:ext cx="1997097" cy="1381789"/>
          </a:xfrm>
          <a:prstGeom prst="rect">
            <a:avLst/>
          </a:prstGeom>
        </p:spPr>
      </p:pic>
    </p:spTree>
    <p:extLst>
      <p:ext uri="{BB962C8B-B14F-4D97-AF65-F5344CB8AC3E}">
        <p14:creationId xmlns:p14="http://schemas.microsoft.com/office/powerpoint/2010/main" val="859288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AB1F332-39D8-C97C-3155-D6FA3A31B7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6699" y="1170729"/>
            <a:ext cx="8610601" cy="4843462"/>
          </a:xfrm>
          <a:prstGeom prst="rect">
            <a:avLst/>
          </a:prstGeom>
        </p:spPr>
      </p:pic>
      <p:sp>
        <p:nvSpPr>
          <p:cNvPr id="4" name="標題 3">
            <a:extLst>
              <a:ext uri="{FF2B5EF4-FFF2-40B4-BE49-F238E27FC236}">
                <a16:creationId xmlns:a16="http://schemas.microsoft.com/office/drawing/2014/main" id="{0E3F4F06-4C51-43D5-8126-1758D9A99C20}"/>
              </a:ext>
            </a:extLst>
          </p:cNvPr>
          <p:cNvSpPr>
            <a:spLocks noGrp="1"/>
          </p:cNvSpPr>
          <p:nvPr>
            <p:ph type="title" idx="4294967295"/>
          </p:nvPr>
        </p:nvSpPr>
        <p:spPr>
          <a:xfrm>
            <a:off x="2063388" y="150988"/>
            <a:ext cx="5224368" cy="617901"/>
          </a:xfrm>
          <a:solidFill>
            <a:schemeClr val="bg1"/>
          </a:solidFill>
        </p:spPr>
        <p:txBody>
          <a:bodyPr/>
          <a:lstStyle/>
          <a:p>
            <a:pPr algn="ctr" defTabSz="514350" rtl="0" eaLnBrk="1" latinLnBrk="0" hangingPunct="1">
              <a:lnSpc>
                <a:spcPct val="85000"/>
              </a:lnSpc>
              <a:spcBef>
                <a:spcPct val="0"/>
              </a:spcBef>
              <a:buNone/>
            </a:pPr>
            <a:r>
              <a:rPr lang="zh-TW" altLang="en-US" sz="4000" b="1" kern="1200" spc="-28" baseline="0" dirty="0">
                <a:solidFill>
                  <a:srgbClr val="0000FF"/>
                </a:solidFill>
                <a:effectLst/>
                <a:latin typeface="微軟正黑體" panose="020B0604030504040204" pitchFamily="34" charset="-120"/>
                <a:ea typeface="微軟正黑體" panose="020B0604030504040204" pitchFamily="34" charset="-120"/>
                <a:cs typeface="+mn-cs"/>
              </a:rPr>
              <a:t>液晶顯示器</a:t>
            </a:r>
          </a:p>
        </p:txBody>
      </p:sp>
      <p:sp>
        <p:nvSpPr>
          <p:cNvPr id="5" name="矩形: 圓角 4">
            <a:extLst>
              <a:ext uri="{FF2B5EF4-FFF2-40B4-BE49-F238E27FC236}">
                <a16:creationId xmlns:a16="http://schemas.microsoft.com/office/drawing/2014/main" id="{0A94381E-3BE1-4D74-AD4D-4347B786C6F6}"/>
              </a:ext>
            </a:extLst>
          </p:cNvPr>
          <p:cNvSpPr/>
          <p:nvPr/>
        </p:nvSpPr>
        <p:spPr>
          <a:xfrm>
            <a:off x="1870536" y="2148315"/>
            <a:ext cx="891635" cy="288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圓角 5">
            <a:extLst>
              <a:ext uri="{FF2B5EF4-FFF2-40B4-BE49-F238E27FC236}">
                <a16:creationId xmlns:a16="http://schemas.microsoft.com/office/drawing/2014/main" id="{0BCB3A6F-A3C6-4BD2-8141-DCB3B6CA1665}"/>
              </a:ext>
            </a:extLst>
          </p:cNvPr>
          <p:cNvSpPr/>
          <p:nvPr/>
        </p:nvSpPr>
        <p:spPr>
          <a:xfrm>
            <a:off x="1870535" y="4420903"/>
            <a:ext cx="891635" cy="288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66221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71736" y="41662"/>
            <a:ext cx="6554867" cy="928048"/>
          </a:xfrm>
        </p:spPr>
        <p:txBody>
          <a:bodyPr/>
          <a:lstStyle/>
          <a:p>
            <a:pPr algn="ctr"/>
            <a:r>
              <a:rPr lang="en-US" altLang="zh-TW" sz="4000" dirty="0" err="1">
                <a:solidFill>
                  <a:srgbClr val="0000FF"/>
                </a:solidFill>
              </a:rPr>
              <a:t>Haidinger</a:t>
            </a:r>
            <a:r>
              <a:rPr lang="en-US" altLang="zh-TW" sz="4000" dirty="0">
                <a:solidFill>
                  <a:srgbClr val="0000FF"/>
                </a:solidFill>
              </a:rPr>
              <a:t> brush</a:t>
            </a:r>
            <a:endParaRPr lang="zh-TW" altLang="en-US" sz="4000" dirty="0">
              <a:solidFill>
                <a:srgbClr val="0000FF"/>
              </a:solidFill>
            </a:endParaRPr>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6953" y="4560507"/>
            <a:ext cx="2304345" cy="2255831"/>
          </a:xfrm>
        </p:spPr>
      </p:pic>
      <p:sp>
        <p:nvSpPr>
          <p:cNvPr id="5" name="矩形 4">
            <a:extLst>
              <a:ext uri="{FF2B5EF4-FFF2-40B4-BE49-F238E27FC236}">
                <a16:creationId xmlns:a16="http://schemas.microsoft.com/office/drawing/2014/main" id="{85022D84-9B44-43EB-8464-7A10997204C2}"/>
              </a:ext>
            </a:extLst>
          </p:cNvPr>
          <p:cNvSpPr/>
          <p:nvPr/>
        </p:nvSpPr>
        <p:spPr>
          <a:xfrm>
            <a:off x="597813" y="1112714"/>
            <a:ext cx="1673107" cy="495392"/>
          </a:xfrm>
          <a:prstGeom prst="rect">
            <a:avLst/>
          </a:prstGeom>
        </p:spPr>
        <p:txBody>
          <a:bodyPr wrap="square">
            <a:spAutoFit/>
          </a:bodyPr>
          <a:lstStyle/>
          <a:p>
            <a:pPr>
              <a:lnSpc>
                <a:spcPct val="120000"/>
              </a:lnSpc>
            </a:pPr>
            <a:r>
              <a:rPr lang="zh-TW" altLang="en-US" sz="2400" b="1" dirty="0">
                <a:latin typeface="+mn-ea"/>
              </a:rPr>
              <a:t>延伸實驗</a:t>
            </a:r>
          </a:p>
        </p:txBody>
      </p:sp>
      <p:sp>
        <p:nvSpPr>
          <p:cNvPr id="6" name="矩形 5">
            <a:extLst>
              <a:ext uri="{FF2B5EF4-FFF2-40B4-BE49-F238E27FC236}">
                <a16:creationId xmlns:a16="http://schemas.microsoft.com/office/drawing/2014/main" id="{23CA4550-EA37-408F-AA44-33A680856B78}"/>
              </a:ext>
            </a:extLst>
          </p:cNvPr>
          <p:cNvSpPr/>
          <p:nvPr/>
        </p:nvSpPr>
        <p:spPr>
          <a:xfrm>
            <a:off x="597813" y="1696886"/>
            <a:ext cx="8192401" cy="2905283"/>
          </a:xfrm>
          <a:prstGeom prst="rect">
            <a:avLst/>
          </a:prstGeom>
        </p:spPr>
        <p:txBody>
          <a:bodyPr wrap="square">
            <a:spAutoFit/>
          </a:bodyPr>
          <a:lstStyle/>
          <a:p>
            <a:pPr>
              <a:lnSpc>
                <a:spcPct val="110000"/>
              </a:lnSpc>
            </a:pPr>
            <a:r>
              <a:rPr lang="zh-TW" altLang="en-US" sz="2400" dirty="0">
                <a:solidFill>
                  <a:srgbClr val="000000"/>
                </a:solidFill>
                <a:latin typeface="+mn-ea"/>
              </a:rPr>
              <a:t>海丁格刷現象，是一種獨特而有趣的視覺現象，可以讓人類感知到光的偏振。這種內視現象以奧地利科學家威廉</a:t>
            </a:r>
            <a:r>
              <a:rPr lang="en-US" altLang="zh-TW" sz="2400" dirty="0">
                <a:solidFill>
                  <a:srgbClr val="000000"/>
                </a:solidFill>
                <a:latin typeface="+mn-ea"/>
              </a:rPr>
              <a:t>·</a:t>
            </a:r>
            <a:r>
              <a:rPr lang="zh-TW" altLang="en-US" sz="2400" dirty="0">
                <a:solidFill>
                  <a:srgbClr val="000000"/>
                </a:solidFill>
                <a:latin typeface="+mn-ea"/>
              </a:rPr>
              <a:t>卡爾</a:t>
            </a:r>
            <a:r>
              <a:rPr lang="en-US" altLang="zh-TW" sz="2400" dirty="0">
                <a:solidFill>
                  <a:srgbClr val="000000"/>
                </a:solidFill>
                <a:latin typeface="+mn-ea"/>
              </a:rPr>
              <a:t>·</a:t>
            </a:r>
            <a:r>
              <a:rPr lang="zh-TW" altLang="en-US" sz="2400" dirty="0">
                <a:solidFill>
                  <a:srgbClr val="000000"/>
                </a:solidFill>
                <a:latin typeface="+mn-ea"/>
              </a:rPr>
              <a:t>馮</a:t>
            </a:r>
            <a:r>
              <a:rPr lang="en-US" altLang="zh-TW" sz="2400" dirty="0">
                <a:solidFill>
                  <a:srgbClr val="000000"/>
                </a:solidFill>
                <a:latin typeface="+mn-ea"/>
              </a:rPr>
              <a:t>·</a:t>
            </a:r>
            <a:r>
              <a:rPr lang="zh-TW" altLang="en-US" sz="2400" dirty="0">
                <a:solidFill>
                  <a:srgbClr val="000000"/>
                </a:solidFill>
                <a:latin typeface="+mn-ea"/>
              </a:rPr>
              <a:t>海丁格（</a:t>
            </a:r>
            <a:r>
              <a:rPr lang="en-US" altLang="zh-TW" sz="2400" dirty="0">
                <a:solidFill>
                  <a:srgbClr val="000000"/>
                </a:solidFill>
                <a:latin typeface="+mn-ea"/>
              </a:rPr>
              <a:t>Wilhelm Karl von </a:t>
            </a:r>
            <a:r>
              <a:rPr lang="en-US" altLang="zh-TW" sz="2400" dirty="0" err="1">
                <a:solidFill>
                  <a:srgbClr val="000000"/>
                </a:solidFill>
                <a:latin typeface="+mn-ea"/>
              </a:rPr>
              <a:t>Haidinger</a:t>
            </a:r>
            <a:r>
              <a:rPr lang="zh-TW" altLang="en-US" sz="2400" dirty="0">
                <a:solidFill>
                  <a:srgbClr val="000000"/>
                </a:solidFill>
                <a:latin typeface="+mn-ea"/>
              </a:rPr>
              <a:t>）的名字命名，他於</a:t>
            </a:r>
            <a:r>
              <a:rPr lang="en-US" altLang="zh-TW" sz="2400" dirty="0">
                <a:solidFill>
                  <a:srgbClr val="000000"/>
                </a:solidFill>
                <a:latin typeface="+mn-ea"/>
              </a:rPr>
              <a:t>1844</a:t>
            </a:r>
            <a:r>
              <a:rPr lang="zh-TW" altLang="en-US" sz="2400" dirty="0">
                <a:solidFill>
                  <a:srgbClr val="000000"/>
                </a:solidFill>
                <a:latin typeface="+mn-ea"/>
              </a:rPr>
              <a:t>年首次報導了這一現象。海丁格畫筆現象是在觀看</a:t>
            </a:r>
            <a:r>
              <a:rPr lang="zh-TW" altLang="en-US" sz="2400" b="1" dirty="0">
                <a:solidFill>
                  <a:srgbClr val="000000"/>
                </a:solidFill>
                <a:latin typeface="+mn-ea"/>
              </a:rPr>
              <a:t>偏振光</a:t>
            </a:r>
            <a:r>
              <a:rPr lang="zh-TW" altLang="en-US" sz="2400" dirty="0">
                <a:solidFill>
                  <a:srgbClr val="000000"/>
                </a:solidFill>
                <a:latin typeface="+mn-ea"/>
              </a:rPr>
              <a:t>時在藍色或白色背景下出現的橢圓形黃藍色圖案。海丁格刷的可視化是一種觀察和潛在監測黃斑中葉黃素色素密度和狀況的方法，並以這種方式識別和跟蹤黃斑疾病。</a:t>
            </a:r>
            <a:endParaRPr lang="zh-TW" altLang="en-US" sz="2400" dirty="0">
              <a:latin typeface="+mn-ea"/>
            </a:endParaRPr>
          </a:p>
        </p:txBody>
      </p:sp>
      <p:sp>
        <p:nvSpPr>
          <p:cNvPr id="7" name="矩形 6">
            <a:extLst>
              <a:ext uri="{FF2B5EF4-FFF2-40B4-BE49-F238E27FC236}">
                <a16:creationId xmlns:a16="http://schemas.microsoft.com/office/drawing/2014/main" id="{E5F279AA-EB2A-4F31-9A51-5D524A000163}"/>
              </a:ext>
            </a:extLst>
          </p:cNvPr>
          <p:cNvSpPr/>
          <p:nvPr/>
        </p:nvSpPr>
        <p:spPr>
          <a:xfrm>
            <a:off x="2193721" y="743382"/>
            <a:ext cx="6858000" cy="369332"/>
          </a:xfrm>
          <a:prstGeom prst="rect">
            <a:avLst/>
          </a:prstGeom>
        </p:spPr>
        <p:txBody>
          <a:bodyPr wrap="square">
            <a:spAutoFit/>
          </a:bodyPr>
          <a:lstStyle/>
          <a:p>
            <a:r>
              <a:rPr lang="en-US" altLang="zh-TW" dirty="0" err="1">
                <a:hlinkClick r:id="rId3"/>
              </a:rPr>
              <a:t>Haidinger</a:t>
            </a:r>
            <a:r>
              <a:rPr lang="en-US" altLang="zh-TW" dirty="0">
                <a:hlinkClick r:id="rId3"/>
              </a:rPr>
              <a:t> Brush Phenomenon - </a:t>
            </a:r>
            <a:r>
              <a:rPr lang="en-US" altLang="zh-TW" dirty="0" err="1">
                <a:hlinkClick r:id="rId3"/>
              </a:rPr>
              <a:t>StatPearls</a:t>
            </a:r>
            <a:r>
              <a:rPr lang="en-US" altLang="zh-TW" dirty="0">
                <a:hlinkClick r:id="rId3"/>
              </a:rPr>
              <a:t> - NCBI Bookshelf (nih.gov)</a:t>
            </a:r>
            <a:endParaRPr lang="zh-TW" altLang="en-US" dirty="0"/>
          </a:p>
        </p:txBody>
      </p:sp>
      <p:pic>
        <p:nvPicPr>
          <p:cNvPr id="8" name="圖形 7" descr="報紙">
            <a:hlinkClick r:id="rId4" action="ppaction://hlinksldjump"/>
            <a:extLst>
              <a:ext uri="{FF2B5EF4-FFF2-40B4-BE49-F238E27FC236}">
                <a16:creationId xmlns:a16="http://schemas.microsoft.com/office/drawing/2014/main" id="{415BC9A3-BAC1-42D2-A518-52DCCA49FA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11544" y="20127"/>
            <a:ext cx="432455" cy="432455"/>
          </a:xfrm>
          <a:prstGeom prst="rect">
            <a:avLst/>
          </a:prstGeom>
        </p:spPr>
      </p:pic>
    </p:spTree>
    <p:extLst>
      <p:ext uri="{BB962C8B-B14F-4D97-AF65-F5344CB8AC3E}">
        <p14:creationId xmlns:p14="http://schemas.microsoft.com/office/powerpoint/2010/main" val="47537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r>
              <a:rPr lang="zh-TW" altLang="en-US" dirty="0">
                <a:latin typeface="+mn-ea"/>
              </a:rPr>
              <a:t>垂直鏡面</a:t>
            </a:r>
            <a:br>
              <a:rPr lang="en-US" altLang="zh-TW" dirty="0">
                <a:latin typeface="+mn-ea"/>
              </a:rPr>
            </a:br>
            <a:r>
              <a:rPr lang="en-US" altLang="zh-TW" dirty="0">
                <a:latin typeface="+mn-ea"/>
              </a:rPr>
              <a:t>Right Angle Mirror</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881051"/>
            <a:ext cx="8198677" cy="2644185"/>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光學反射</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a:lnSpc>
                <a:spcPct val="120000"/>
              </a:lnSpc>
            </a:pPr>
            <a:r>
              <a:rPr lang="en-US" altLang="zh-TW" sz="2000" dirty="0">
                <a:hlinkClick r:id="rId2"/>
              </a:rPr>
              <a:t>Physics Tutorial: Right Angle Mirrors</a:t>
            </a:r>
            <a:endParaRPr lang="zh-TW" altLang="zh-TW" sz="2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027306"/>
            <a:ext cx="6567518" cy="2644185"/>
          </a:xfrm>
          <a:prstGeom prst="rect">
            <a:avLst/>
          </a:prstGeom>
        </p:spPr>
        <p:txBody>
          <a:bodyPr wrap="square">
            <a:spAutoFit/>
          </a:bodyPr>
          <a:lstStyle/>
          <a:p>
            <a:pPr lvl="0">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演示</a:t>
            </a:r>
            <a:r>
              <a:rPr lang="en-US" altLang="zh-TW" sz="2000" b="1" dirty="0">
                <a:solidFill>
                  <a:srgbClr val="FF0000"/>
                </a:solidFill>
                <a:latin typeface="微軟正黑體" panose="020B0604030504040204" pitchFamily="34" charset="-120"/>
                <a:ea typeface="微軟正黑體" panose="020B0604030504040204" pitchFamily="34" charset="-120"/>
              </a:rPr>
              <a:t>(DEMO)</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en-US" altLang="zh-TW" sz="2000" b="1" dirty="0">
                <a:latin typeface="微軟正黑體" panose="020B0604030504040204" pitchFamily="34" charset="-120"/>
                <a:ea typeface="微軟正黑體" panose="020B0604030504040204" pitchFamily="34" charset="-120"/>
              </a:rPr>
              <a:t>R128</a:t>
            </a:r>
            <a:r>
              <a:rPr lang="zh-TW" altLang="en-US" sz="2000" b="1" dirty="0">
                <a:latin typeface="微軟正黑體" panose="020B0604030504040204" pitchFamily="34" charset="-120"/>
                <a:ea typeface="微軟正黑體" panose="020B0604030504040204" pitchFamily="34" charset="-120"/>
              </a:rPr>
              <a:t>教室</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垂直大鏡面</a:t>
            </a:r>
            <a:endParaRPr lang="en-US" altLang="zh-TW" sz="2000" b="1" dirty="0">
              <a:latin typeface="微軟正黑體" panose="020B0604030504040204" pitchFamily="34" charset="-120"/>
              <a:ea typeface="微軟正黑體" panose="020B0604030504040204" pitchFamily="34" charset="-120"/>
            </a:endParaRPr>
          </a:p>
          <a:p>
            <a:pPr lvl="1">
              <a:lnSpc>
                <a:spcPct val="120000"/>
              </a:lnSpc>
            </a:pPr>
            <a:r>
              <a:rPr lang="zh-TW" altLang="en-US" sz="2000" dirty="0">
                <a:latin typeface="微軟正黑體" panose="020B0604030504040204" pitchFamily="34" charset="-120"/>
                <a:ea typeface="微軟正黑體" panose="020B0604030504040204" pitchFamily="34" charset="-120"/>
              </a:rPr>
              <a:t>站於雙鏡直角正前方，舉起右手，ㄟ，反射人像方向是否與單面鏡不同，試匯出光的行徑路徑。</a:t>
            </a:r>
            <a:endParaRPr lang="en-US" altLang="zh-TW" sz="2000" dirty="0">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en-US" altLang="zh-TW" sz="2000" b="1" dirty="0">
                <a:latin typeface="微軟正黑體" panose="020B0604030504040204" pitchFamily="34" charset="-120"/>
                <a:ea typeface="微軟正黑體" panose="020B0604030504040204" pitchFamily="34" charset="-120"/>
              </a:rPr>
              <a:t>R125</a:t>
            </a:r>
            <a:r>
              <a:rPr lang="zh-TW" altLang="en-US" sz="2000" b="1" dirty="0">
                <a:latin typeface="微軟正黑體" panose="020B0604030504040204" pitchFamily="34" charset="-120"/>
                <a:ea typeface="微軟正黑體" panose="020B0604030504040204" pitchFamily="34" charset="-120"/>
              </a:rPr>
              <a:t>教室角落</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下半身失蹤</a:t>
            </a:r>
            <a:endParaRPr lang="en-US" altLang="zh-TW" sz="2000" b="1" dirty="0">
              <a:latin typeface="微軟正黑體" panose="020B0604030504040204" pitchFamily="34" charset="-120"/>
              <a:ea typeface="微軟正黑體" panose="020B0604030504040204" pitchFamily="34" charset="-120"/>
            </a:endParaRPr>
          </a:p>
          <a:p>
            <a:pPr lvl="1">
              <a:lnSpc>
                <a:spcPct val="120000"/>
              </a:lnSpc>
            </a:pPr>
            <a:r>
              <a:rPr lang="zh-TW" altLang="en-US" sz="2000" dirty="0">
                <a:latin typeface="微軟正黑體" panose="020B0604030504040204" pitchFamily="34" charset="-120"/>
                <a:ea typeface="微軟正黑體" panose="020B0604030504040204" pitchFamily="34" charset="-120"/>
              </a:rPr>
              <a:t>由後方進入講台內，講台外的人看到的是下半身消失了，為什麼呢</a:t>
            </a:r>
            <a:r>
              <a:rPr lang="en-US" altLang="zh-TW" sz="2000" dirty="0">
                <a:latin typeface="微軟正黑體" panose="020B0604030504040204" pitchFamily="34" charset="-120"/>
                <a:ea typeface="微軟正黑體" panose="020B0604030504040204" pitchFamily="34" charset="-120"/>
              </a:rPr>
              <a:t>?</a:t>
            </a:r>
          </a:p>
        </p:txBody>
      </p:sp>
      <p:pic>
        <p:nvPicPr>
          <p:cNvPr id="8" name="圖片 7" descr="一張含有 圖形, 符號, 字型, 設計 的圖片&#10;&#10;自動產生的描述">
            <a:hlinkClick r:id="rId3"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7" name="文字方塊 6">
            <a:extLst>
              <a:ext uri="{FF2B5EF4-FFF2-40B4-BE49-F238E27FC236}">
                <a16:creationId xmlns:a16="http://schemas.microsoft.com/office/drawing/2014/main" id="{DDC26E16-8F86-4EDC-8C08-F0296A8E97D7}"/>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040200C5-12C2-43AE-A8CD-B46871A0D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6857" y="3224656"/>
            <a:ext cx="1714286" cy="1714286"/>
          </a:xfrm>
          <a:prstGeom prst="rect">
            <a:avLst/>
          </a:prstGeom>
        </p:spPr>
      </p:pic>
      <p:pic>
        <p:nvPicPr>
          <p:cNvPr id="10" name="圖片 9">
            <a:extLst>
              <a:ext uri="{FF2B5EF4-FFF2-40B4-BE49-F238E27FC236}">
                <a16:creationId xmlns:a16="http://schemas.microsoft.com/office/drawing/2014/main" id="{C3679737-28D6-4E12-8070-769CAAF88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6857" y="1061916"/>
            <a:ext cx="1714286" cy="1714286"/>
          </a:xfrm>
          <a:prstGeom prst="rect">
            <a:avLst/>
          </a:prstGeom>
        </p:spPr>
      </p:pic>
    </p:spTree>
    <p:extLst>
      <p:ext uri="{BB962C8B-B14F-4D97-AF65-F5344CB8AC3E}">
        <p14:creationId xmlns:p14="http://schemas.microsoft.com/office/powerpoint/2010/main" val="1899568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524341" y="0"/>
            <a:ext cx="7744540" cy="1215107"/>
          </a:xfrm>
        </p:spPr>
        <p:txBody>
          <a:bodyPr/>
          <a:lstStyle/>
          <a:p>
            <a:pPr>
              <a:lnSpc>
                <a:spcPct val="100000"/>
              </a:lnSpc>
            </a:pPr>
            <a:r>
              <a:rPr lang="en-US" altLang="zh-TW" dirty="0">
                <a:latin typeface="+mn-ea"/>
              </a:rPr>
              <a:t>3D </a:t>
            </a:r>
            <a:r>
              <a:rPr lang="zh-TW" altLang="en-US" dirty="0">
                <a:latin typeface="+mn-ea"/>
              </a:rPr>
              <a:t>漂浮魔鏡</a:t>
            </a:r>
            <a:br>
              <a:rPr lang="en-US" altLang="zh-TW" dirty="0">
                <a:latin typeface="+mn-ea"/>
              </a:rPr>
            </a:br>
            <a:r>
              <a:rPr lang="en-US" altLang="zh-TW" dirty="0">
                <a:latin typeface="+mn-ea"/>
              </a:rPr>
              <a:t>3D </a:t>
            </a:r>
            <a:r>
              <a:rPr lang="en-US" altLang="zh-TW" dirty="0" err="1">
                <a:latin typeface="+mn-ea"/>
              </a:rPr>
              <a:t>mirascope</a:t>
            </a:r>
            <a:r>
              <a:rPr lang="en-US" altLang="zh-TW" dirty="0">
                <a:latin typeface="+mn-ea"/>
              </a:rPr>
              <a:t> Hologram Chamber</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429000"/>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光反射</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二次反射</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282948"/>
            <a:ext cx="5834925"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342900" indent="-342900">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抓抓看在盤上的物體是真的嗎</a:t>
            </a:r>
            <a:r>
              <a:rPr lang="en-US" altLang="zh-TW" sz="2400" dirty="0">
                <a:latin typeface="微軟正黑體" panose="020B0604030504040204" pitchFamily="34" charset="-120"/>
                <a:ea typeface="微軟正黑體" panose="020B0604030504040204" pitchFamily="34" charset="-120"/>
              </a:rPr>
              <a:t>?</a:t>
            </a:r>
          </a:p>
          <a:p>
            <a:pPr marL="342900" indent="-342900">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半弧形相對鏡面如何使內部物體漂浮在上方</a:t>
            </a:r>
            <a:r>
              <a:rPr lang="en-US" altLang="zh-TW" sz="2400" dirty="0">
                <a:latin typeface="微軟正黑體" panose="020B0604030504040204" pitchFamily="34" charset="-120"/>
                <a:ea typeface="微軟正黑體" panose="020B0604030504040204" pitchFamily="34" charset="-120"/>
              </a:rPr>
              <a:t>?</a:t>
            </a: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422A850F-1C1F-4768-9254-E7C09C80C484}"/>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E588F855-A85E-47CB-9150-CC6374381B4E}"/>
              </a:ext>
            </a:extLst>
          </p:cNvPr>
          <p:cNvPicPr>
            <a:picLocks noChangeAspect="1"/>
          </p:cNvPicPr>
          <p:nvPr/>
        </p:nvPicPr>
        <p:blipFill>
          <a:blip r:embed="rId4"/>
          <a:stretch>
            <a:fillRect/>
          </a:stretch>
        </p:blipFill>
        <p:spPr>
          <a:xfrm>
            <a:off x="6359266" y="1383145"/>
            <a:ext cx="2486025" cy="1838325"/>
          </a:xfrm>
          <a:prstGeom prst="rect">
            <a:avLst/>
          </a:prstGeom>
        </p:spPr>
      </p:pic>
    </p:spTree>
    <p:extLst>
      <p:ext uri="{BB962C8B-B14F-4D97-AF65-F5344CB8AC3E}">
        <p14:creationId xmlns:p14="http://schemas.microsoft.com/office/powerpoint/2010/main" val="3200668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pPr>
              <a:lnSpc>
                <a:spcPct val="100000"/>
              </a:lnSpc>
            </a:pPr>
            <a:r>
              <a:rPr lang="zh-TW" altLang="en-US" dirty="0">
                <a:latin typeface="+mn-ea"/>
              </a:rPr>
              <a:t>魔術存錢筒</a:t>
            </a:r>
            <a:br>
              <a:rPr lang="en-US" altLang="zh-TW" dirty="0">
                <a:latin typeface="+mn-ea"/>
              </a:rPr>
            </a:br>
            <a:r>
              <a:rPr lang="en-US" altLang="zh-TW" dirty="0"/>
              <a:t>Illusion Coin Bank</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2977442"/>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光反射</a:t>
            </a:r>
            <a:r>
              <a:rPr lang="en-US" altLang="zh-TW" sz="2400" dirty="0">
                <a:latin typeface="微軟正黑體" panose="020B0604030504040204" pitchFamily="34" charset="-120"/>
                <a:ea typeface="微軟正黑體" panose="020B0604030504040204" pitchFamily="34" charset="-120"/>
              </a:rPr>
              <a:t>:45</a:t>
            </a:r>
            <a:r>
              <a:rPr lang="zh-TW" altLang="en-US" sz="2400" dirty="0">
                <a:latin typeface="微軟正黑體" panose="020B0604030504040204" pitchFamily="34" charset="-120"/>
                <a:ea typeface="微軟正黑體" panose="020B0604030504040204" pitchFamily="34" charset="-120"/>
              </a:rPr>
              <a:t>度鏡面反射</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151038"/>
            <a:ext cx="5266859" cy="1381789"/>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將錢存到存錢筒內，錢不見了</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Why??</a:t>
            </a: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72A3D5FC-7E69-41D5-9284-A12A88EBCEE6}"/>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13246ED4-EF93-43CD-A467-CC222BE24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986" y="1289366"/>
            <a:ext cx="2688230" cy="2688230"/>
          </a:xfrm>
          <a:prstGeom prst="rect">
            <a:avLst/>
          </a:prstGeom>
        </p:spPr>
      </p:pic>
    </p:spTree>
    <p:extLst>
      <p:ext uri="{BB962C8B-B14F-4D97-AF65-F5344CB8AC3E}">
        <p14:creationId xmlns:p14="http://schemas.microsoft.com/office/powerpoint/2010/main" val="82167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683152" y="0"/>
            <a:ext cx="7777696" cy="1166858"/>
          </a:xfrm>
        </p:spPr>
        <p:txBody>
          <a:bodyPr/>
          <a:lstStyle/>
          <a:p>
            <a:pPr>
              <a:lnSpc>
                <a:spcPct val="100000"/>
              </a:lnSpc>
            </a:pPr>
            <a:r>
              <a:rPr lang="zh-TW" altLang="en-US" dirty="0">
                <a:latin typeface="+mn-ea"/>
              </a:rPr>
              <a:t>柱狀投影</a:t>
            </a:r>
            <a:br>
              <a:rPr lang="en-US" altLang="zh-TW" dirty="0">
                <a:latin typeface="+mn-ea"/>
              </a:rPr>
            </a:br>
            <a:r>
              <a:rPr lang="en-US" altLang="zh-TW" dirty="0">
                <a:latin typeface="+mn-ea"/>
              </a:rPr>
              <a:t>Cylindrical Mirror Optical Illusions </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221855"/>
            <a:ext cx="8198677" cy="3382849"/>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rPr>
              <a:t>原理</a:t>
            </a:r>
            <a:r>
              <a:rPr lang="en-US" altLang="zh-TW" sz="2000" b="1" dirty="0">
                <a:solidFill>
                  <a:srgbClr val="FF0000"/>
                </a:solidFill>
                <a:latin typeface="微軟正黑體" panose="020B0604030504040204" pitchFamily="34" charset="-120"/>
                <a:ea typeface="微軟正黑體" panose="020B0604030504040204" pitchFamily="34" charset="-120"/>
              </a:rPr>
              <a:t>(Principle)</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光反射</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曲面反射</a:t>
            </a: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endParaRPr lang="en-US" altLang="zh-TW" sz="20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0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影響實驗的參數</a:t>
            </a:r>
            <a:r>
              <a:rPr lang="en-US" altLang="zh-TW" sz="20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有什麼應用</a:t>
            </a:r>
            <a:r>
              <a:rPr lang="en-US" altLang="zh-TW" sz="20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000" b="1" dirty="0">
                <a:solidFill>
                  <a:srgbClr val="0000FF"/>
                </a:solidFill>
                <a:latin typeface="微軟正黑體" panose="020B0604030504040204" pitchFamily="34" charset="-120"/>
                <a:ea typeface="微軟正黑體" panose="020B0604030504040204" pitchFamily="34" charset="-120"/>
              </a:rPr>
              <a:t>參考網頁</a:t>
            </a:r>
            <a:r>
              <a:rPr lang="en-US" altLang="zh-TW" sz="2000" b="1" dirty="0">
                <a:solidFill>
                  <a:srgbClr val="0000FF"/>
                </a:solidFill>
                <a:latin typeface="微軟正黑體" panose="020B0604030504040204" pitchFamily="34" charset="-120"/>
                <a:ea typeface="微軟正黑體" panose="020B0604030504040204" pitchFamily="34" charset="-120"/>
              </a:rPr>
              <a:t>:</a:t>
            </a:r>
          </a:p>
          <a:p>
            <a:pPr eaLnBrk="1" hangingPunct="1">
              <a:lnSpc>
                <a:spcPct val="120000"/>
              </a:lnSpc>
            </a:pPr>
            <a:r>
              <a:rPr lang="en-US" altLang="zh-TW" sz="2000" dirty="0">
                <a:hlinkClick r:id="rId2"/>
              </a:rPr>
              <a:t>Cylindrical Mirror Optical Illusions On The iPad #</a:t>
            </a:r>
            <a:r>
              <a:rPr lang="en-US" altLang="zh-TW" sz="2000" dirty="0" err="1">
                <a:hlinkClick r:id="rId2"/>
              </a:rPr>
              <a:t>DigInfo</a:t>
            </a:r>
            <a:endParaRPr lang="en-US" altLang="zh-TW" sz="2000" b="1" dirty="0">
              <a:solidFill>
                <a:srgbClr val="0000FF"/>
              </a:solidFill>
              <a:latin typeface="微軟正黑體" panose="020B0604030504040204" pitchFamily="34" charset="-120"/>
              <a:ea typeface="微軟正黑體" panose="020B0604030504040204" pitchFamily="34" charset="-120"/>
            </a:endParaRPr>
          </a:p>
          <a:p>
            <a:pPr>
              <a:lnSpc>
                <a:spcPct val="120000"/>
              </a:lnSpc>
            </a:pPr>
            <a:endParaRPr lang="zh-TW" altLang="zh-TW" sz="20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1" y="1281863"/>
            <a:ext cx="6196448"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將有反射膜的罐子放在圖紙上，是否有看到另一張人臉呢</a:t>
            </a:r>
            <a:r>
              <a:rPr lang="en-US" altLang="zh-TW" sz="2400" dirty="0">
                <a:latin typeface="微軟正黑體" panose="020B0604030504040204" pitchFamily="34" charset="-120"/>
                <a:ea typeface="微軟正黑體" panose="020B0604030504040204" pitchFamily="34" charset="-120"/>
              </a:rPr>
              <a:t>?</a:t>
            </a: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試試繪出自己的圖案</a:t>
            </a:r>
            <a:endParaRPr lang="en-US" altLang="zh-TW" sz="2400" dirty="0">
              <a:latin typeface="微軟正黑體" panose="020B0604030504040204" pitchFamily="34" charset="-120"/>
              <a:ea typeface="微軟正黑體" panose="020B0604030504040204" pitchFamily="34" charset="-120"/>
            </a:endParaRPr>
          </a:p>
        </p:txBody>
      </p:sp>
      <p:pic>
        <p:nvPicPr>
          <p:cNvPr id="8" name="圖片 7" descr="一張含有 圖形, 符號, 字型, 設計 的圖片&#10;&#10;自動產生的描述">
            <a:hlinkClick r:id="rId3"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9" name="文字方塊 8">
            <a:extLst>
              <a:ext uri="{FF2B5EF4-FFF2-40B4-BE49-F238E27FC236}">
                <a16:creationId xmlns:a16="http://schemas.microsoft.com/office/drawing/2014/main" id="{5DF28BA5-3480-4364-9BED-CB56560180D1}"/>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4CB50FFB-3801-43F6-BB18-A2E4C80DF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934" y="1347513"/>
            <a:ext cx="2272211" cy="1536190"/>
          </a:xfrm>
          <a:prstGeom prst="rect">
            <a:avLst/>
          </a:prstGeom>
        </p:spPr>
      </p:pic>
      <p:pic>
        <p:nvPicPr>
          <p:cNvPr id="10" name="圖片 9">
            <a:extLst>
              <a:ext uri="{FF2B5EF4-FFF2-40B4-BE49-F238E27FC236}">
                <a16:creationId xmlns:a16="http://schemas.microsoft.com/office/drawing/2014/main" id="{F1C5BA76-E99C-483A-A6C2-30F5ACE1B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1065" y="3868493"/>
            <a:ext cx="1715098" cy="1724891"/>
          </a:xfrm>
          <a:prstGeom prst="rect">
            <a:avLst/>
          </a:prstGeom>
        </p:spPr>
      </p:pic>
    </p:spTree>
    <p:extLst>
      <p:ext uri="{BB962C8B-B14F-4D97-AF65-F5344CB8AC3E}">
        <p14:creationId xmlns:p14="http://schemas.microsoft.com/office/powerpoint/2010/main" val="218934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074C5A-CA52-4665-9C3B-297C7BBEEB84}"/>
              </a:ext>
            </a:extLst>
          </p:cNvPr>
          <p:cNvSpPr>
            <a:spLocks noGrp="1"/>
          </p:cNvSpPr>
          <p:nvPr>
            <p:ph type="title"/>
          </p:nvPr>
        </p:nvSpPr>
        <p:spPr>
          <a:xfrm>
            <a:off x="1229430" y="0"/>
            <a:ext cx="6736536" cy="1148315"/>
          </a:xfrm>
        </p:spPr>
        <p:txBody>
          <a:bodyPr/>
          <a:lstStyle/>
          <a:p>
            <a:pPr>
              <a:lnSpc>
                <a:spcPct val="100000"/>
              </a:lnSpc>
            </a:pPr>
            <a:r>
              <a:rPr lang="zh-TW" altLang="en-US" dirty="0">
                <a:latin typeface="+mn-ea"/>
              </a:rPr>
              <a:t>消失的玻璃杯</a:t>
            </a:r>
            <a:br>
              <a:rPr lang="en-US" altLang="zh-TW" dirty="0">
                <a:latin typeface="+mn-ea"/>
              </a:rPr>
            </a:br>
            <a:r>
              <a:rPr lang="en-US" altLang="zh-TW" dirty="0">
                <a:latin typeface="+mn-ea"/>
              </a:rPr>
              <a:t>Disappearing Glass</a:t>
            </a:r>
            <a:endParaRPr lang="zh-TW" altLang="en-US" dirty="0">
              <a:latin typeface="+mn-ea"/>
            </a:endParaRPr>
          </a:p>
        </p:txBody>
      </p:sp>
      <p:sp>
        <p:nvSpPr>
          <p:cNvPr id="4" name="文字方塊 9">
            <a:extLst>
              <a:ext uri="{FF2B5EF4-FFF2-40B4-BE49-F238E27FC236}">
                <a16:creationId xmlns:a16="http://schemas.microsoft.com/office/drawing/2014/main" id="{5A6D425C-CD65-49C3-B112-86D6960FDE54}"/>
              </a:ext>
            </a:extLst>
          </p:cNvPr>
          <p:cNvSpPr txBox="1">
            <a:spLocks noChangeArrowheads="1"/>
          </p:cNvSpPr>
          <p:nvPr/>
        </p:nvSpPr>
        <p:spPr bwMode="auto">
          <a:xfrm>
            <a:off x="524341" y="3044908"/>
            <a:ext cx="8198677" cy="3154582"/>
          </a:xfrm>
          <a:prstGeom prst="rect">
            <a:avLst/>
          </a:prstGeom>
          <a:solidFill>
            <a:schemeClr val="bg1"/>
          </a:solidFill>
          <a:ln>
            <a:noFill/>
          </a:ln>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原理</a:t>
            </a:r>
            <a:r>
              <a:rPr lang="en-US" altLang="zh-TW" sz="2400" b="1" dirty="0">
                <a:solidFill>
                  <a:srgbClr val="FF0000"/>
                </a:solidFill>
                <a:latin typeface="微軟正黑體" panose="020B0604030504040204" pitchFamily="34" charset="-120"/>
                <a:ea typeface="微軟正黑體" panose="020B0604030504040204" pitchFamily="34" charset="-120"/>
              </a:rPr>
              <a:t>(Principle)</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折射率</a:t>
            </a:r>
            <a:endParaRPr lang="en-US" altLang="zh-TW" sz="2400" dirty="0">
              <a:latin typeface="微軟正黑體" panose="020B0604030504040204" pitchFamily="34" charset="-120"/>
              <a:ea typeface="微軟正黑體" panose="020B0604030504040204" pitchFamily="34" charset="-120"/>
            </a:endParaRPr>
          </a:p>
          <a:p>
            <a:pPr eaLnBrk="1" hangingPunct="1">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討論</a:t>
            </a:r>
            <a:r>
              <a:rPr lang="en-US" altLang="zh-TW"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(Discussion)</a:t>
            </a:r>
            <a:r>
              <a:rPr lang="zh-TW" altLang="en-US" sz="2400" b="1" dirty="0">
                <a:solidFill>
                  <a:srgbClr val="FF0000"/>
                </a:solidFill>
                <a:latin typeface="微軟正黑體" panose="020B0604030504040204" pitchFamily="34" charset="-120"/>
                <a:ea typeface="微軟正黑體" panose="020B0604030504040204" pitchFamily="34" charset="-120"/>
                <a:sym typeface="Symbol" panose="05050102010706020507" pitchFamily="18" charset="2"/>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影響實驗的參數</a:t>
            </a:r>
            <a:r>
              <a:rPr lang="en-US" altLang="zh-TW" sz="2400" dirty="0">
                <a:latin typeface="微軟正黑體" panose="020B0604030504040204" pitchFamily="34" charset="-120"/>
                <a:ea typeface="微軟正黑體" panose="020B0604030504040204" pitchFamily="34" charset="-120"/>
              </a:rPr>
              <a:t>?</a:t>
            </a:r>
          </a:p>
          <a:p>
            <a:pPr marL="342900" indent="-342900" eaLnBrk="1" hangingPunct="1">
              <a:lnSpc>
                <a:spcPct val="120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有什麼應用</a:t>
            </a:r>
            <a:r>
              <a:rPr lang="en-US" altLang="zh-TW" sz="2400" dirty="0">
                <a:latin typeface="微軟正黑體" panose="020B0604030504040204" pitchFamily="34" charset="-120"/>
                <a:ea typeface="微軟正黑體" panose="020B0604030504040204" pitchFamily="34" charset="-120"/>
              </a:rPr>
              <a:t>?</a:t>
            </a:r>
          </a:p>
          <a:p>
            <a:pPr eaLnBrk="1" hangingPunct="1">
              <a:lnSpc>
                <a:spcPct val="120000"/>
              </a:lnSpc>
            </a:pPr>
            <a:r>
              <a:rPr lang="zh-TW" altLang="en-US" sz="2400" b="1" dirty="0">
                <a:solidFill>
                  <a:srgbClr val="0000FF"/>
                </a:solidFill>
                <a:latin typeface="微軟正黑體" panose="020B0604030504040204" pitchFamily="34" charset="-120"/>
                <a:ea typeface="微軟正黑體" panose="020B0604030504040204" pitchFamily="34" charset="-120"/>
              </a:rPr>
              <a:t>參考網頁</a:t>
            </a:r>
            <a:r>
              <a:rPr lang="en-US" altLang="zh-TW" sz="2400" b="1" dirty="0">
                <a:solidFill>
                  <a:srgbClr val="0000FF"/>
                </a:solidFill>
                <a:latin typeface="微軟正黑體" panose="020B0604030504040204" pitchFamily="34" charset="-120"/>
                <a:ea typeface="微軟正黑體" panose="020B0604030504040204" pitchFamily="34" charset="-120"/>
              </a:rPr>
              <a:t>:</a:t>
            </a:r>
          </a:p>
          <a:p>
            <a:pPr>
              <a:lnSpc>
                <a:spcPct val="120000"/>
              </a:lnSpc>
            </a:pPr>
            <a:endParaRPr lang="zh-TW" altLang="zh-TW" sz="24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F82984A-6B1C-447E-8D36-04604E9EDFB7}"/>
              </a:ext>
            </a:extLst>
          </p:cNvPr>
          <p:cNvSpPr/>
          <p:nvPr/>
        </p:nvSpPr>
        <p:spPr>
          <a:xfrm>
            <a:off x="524340" y="1148315"/>
            <a:ext cx="5530997" cy="1824987"/>
          </a:xfrm>
          <a:prstGeom prst="rect">
            <a:avLst/>
          </a:prstGeom>
        </p:spPr>
        <p:txBody>
          <a:bodyPr wrap="square">
            <a:spAutoFit/>
          </a:bodyPr>
          <a:lstStyle/>
          <a:p>
            <a:pPr lvl="0">
              <a:lnSpc>
                <a:spcPct val="120000"/>
              </a:lnSpc>
            </a:pPr>
            <a:r>
              <a:rPr lang="zh-TW" altLang="en-US" sz="2400" b="1" dirty="0">
                <a:solidFill>
                  <a:srgbClr val="FF0000"/>
                </a:solidFill>
                <a:latin typeface="微軟正黑體" panose="020B0604030504040204" pitchFamily="34" charset="-120"/>
                <a:ea typeface="微軟正黑體" panose="020B0604030504040204" pitchFamily="34" charset="-120"/>
              </a:rPr>
              <a:t>演示</a:t>
            </a:r>
            <a:r>
              <a:rPr lang="en-US" altLang="zh-TW" sz="2400" b="1" dirty="0">
                <a:solidFill>
                  <a:srgbClr val="FF0000"/>
                </a:solidFill>
                <a:latin typeface="微軟正黑體" panose="020B0604030504040204" pitchFamily="34" charset="-120"/>
                <a:ea typeface="微軟正黑體" panose="020B0604030504040204" pitchFamily="34" charset="-120"/>
              </a:rPr>
              <a:t>(DEMO)</a:t>
            </a:r>
            <a:r>
              <a:rPr lang="zh-TW" altLang="en-US"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prstClr val="black"/>
              </a:solidFill>
              <a:latin typeface="微軟正黑體" panose="020B0604030504040204" pitchFamily="34" charset="-120"/>
              <a:ea typeface="微軟正黑體" panose="020B0604030504040204" pitchFamily="34" charset="-120"/>
            </a:endParaRPr>
          </a:p>
          <a:p>
            <a:pPr marL="457200" indent="-457200">
              <a:lnSpc>
                <a:spcPct val="120000"/>
              </a:lnSpc>
              <a:buAutoNum type="arabicPeriod"/>
            </a:pPr>
            <a:r>
              <a:rPr lang="zh-TW" altLang="en-US" sz="2400" dirty="0">
                <a:latin typeface="微軟正黑體" panose="020B0604030504040204" pitchFamily="34" charset="-120"/>
                <a:ea typeface="微軟正黑體" panose="020B0604030504040204" pitchFamily="34" charset="-120"/>
              </a:rPr>
              <a:t>將小燒杯放入大燒杯中，緩緩將油倒入，是否看得到小燒杯；若換成玻璃杯呢</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兩者有何不同</a:t>
            </a:r>
            <a:r>
              <a:rPr lang="en-US" altLang="zh-TW" sz="2400" dirty="0">
                <a:latin typeface="微軟正黑體" panose="020B0604030504040204" pitchFamily="34" charset="-120"/>
                <a:ea typeface="微軟正黑體" panose="020B0604030504040204" pitchFamily="34" charset="-120"/>
              </a:rPr>
              <a:t>?</a:t>
            </a:r>
          </a:p>
        </p:txBody>
      </p:sp>
      <p:pic>
        <p:nvPicPr>
          <p:cNvPr id="8" name="圖片 7" descr="一張含有 圖形, 符號, 字型, 設計 的圖片&#10;&#10;自動產生的描述">
            <a:hlinkClick r:id="rId2" action="ppaction://hlinksldjump"/>
            <a:extLst>
              <a:ext uri="{FF2B5EF4-FFF2-40B4-BE49-F238E27FC236}">
                <a16:creationId xmlns:a16="http://schemas.microsoft.com/office/drawing/2014/main" id="{47872FC3-89C3-4942-A976-D08557CB5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23463" y="332764"/>
            <a:ext cx="399111" cy="399111"/>
          </a:xfrm>
          <a:prstGeom prst="rect">
            <a:avLst/>
          </a:prstGeom>
        </p:spPr>
      </p:pic>
      <p:sp>
        <p:nvSpPr>
          <p:cNvPr id="7" name="文字方塊 6">
            <a:extLst>
              <a:ext uri="{FF2B5EF4-FFF2-40B4-BE49-F238E27FC236}">
                <a16:creationId xmlns:a16="http://schemas.microsoft.com/office/drawing/2014/main" id="{34CDE443-DDDF-4F25-952E-33A874D18926}"/>
              </a:ext>
            </a:extLst>
          </p:cNvPr>
          <p:cNvSpPr txBox="1"/>
          <p:nvPr/>
        </p:nvSpPr>
        <p:spPr>
          <a:xfrm>
            <a:off x="6984000" y="2723"/>
            <a:ext cx="2160000" cy="360000"/>
          </a:xfrm>
          <a:prstGeom prst="rect">
            <a:avLst/>
          </a:prstGeom>
          <a:noFill/>
        </p:spPr>
        <p:txBody>
          <a:bodyPr wrap="square" lIns="36000" tIns="36000" rIns="36000" bIns="36000" rtlCol="0">
            <a:spAutoFit/>
          </a:bodyPr>
          <a:lstStyle/>
          <a:p>
            <a:r>
              <a:rPr lang="zh-TW" altLang="en-US" b="1" dirty="0"/>
              <a:t>反射、半反射、折射</a:t>
            </a:r>
          </a:p>
        </p:txBody>
      </p:sp>
      <p:pic>
        <p:nvPicPr>
          <p:cNvPr id="5" name="圖片 4">
            <a:extLst>
              <a:ext uri="{FF2B5EF4-FFF2-40B4-BE49-F238E27FC236}">
                <a16:creationId xmlns:a16="http://schemas.microsoft.com/office/drawing/2014/main" id="{36C67E7A-C826-48A0-AC91-B9EB5FAF7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835" y="1215106"/>
            <a:ext cx="2276507" cy="2276507"/>
          </a:xfrm>
          <a:prstGeom prst="rect">
            <a:avLst/>
          </a:prstGeom>
        </p:spPr>
      </p:pic>
    </p:spTree>
    <p:extLst>
      <p:ext uri="{BB962C8B-B14F-4D97-AF65-F5344CB8AC3E}">
        <p14:creationId xmlns:p14="http://schemas.microsoft.com/office/powerpoint/2010/main" val="1676554417"/>
      </p:ext>
    </p:extLst>
  </p:cSld>
  <p:clrMapOvr>
    <a:masterClrMapping/>
  </p:clrMapOvr>
</p:sld>
</file>

<file path=ppt/theme/theme1.xml><?xml version="1.0" encoding="utf-8"?>
<a:theme xmlns:a="http://schemas.openxmlformats.org/drawingml/2006/main" name="110普物實驗室-3">
  <a:themeElements>
    <a:clrScheme name="自訂 2">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0000CC"/>
      </a:hlink>
      <a:folHlink>
        <a:srgbClr val="AD84C6"/>
      </a:folHlink>
    </a:clrScheme>
    <a:fontScheme name="清大">
      <a:majorFont>
        <a:latin typeface="Calibri Light"/>
        <a:ea typeface="微軟正黑體"/>
        <a:cs typeface=""/>
      </a:majorFont>
      <a:minorFont>
        <a:latin typeface="Calibri"/>
        <a:ea typeface="微軟正黑體"/>
        <a:cs typeface=""/>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110普物實驗室-3" id="{B3A81778-9E8C-45A6-B4A9-0E8A9856E5B7}" vid="{906398F9-8B27-45EE-B95E-51477BB626BC}"/>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110科教中心</Template>
  <TotalTime>27578</TotalTime>
  <Words>4201</Words>
  <Application>Microsoft Office PowerPoint</Application>
  <PresentationFormat>如螢幕大小 (4:3)</PresentationFormat>
  <Paragraphs>617</Paragraphs>
  <Slides>45</Slides>
  <Notes>2</Notes>
  <HiddenSlides>1</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45</vt:i4>
      </vt:variant>
    </vt:vector>
  </HeadingPairs>
  <TitlesOfParts>
    <vt:vector size="57" baseType="lpstr">
      <vt:lpstr>Athletics Bold</vt:lpstr>
      <vt:lpstr>微軟正黑體</vt:lpstr>
      <vt:lpstr>新細明體</vt:lpstr>
      <vt:lpstr>標楷體</vt:lpstr>
      <vt:lpstr>Arial</vt:lpstr>
      <vt:lpstr>Calibri</vt:lpstr>
      <vt:lpstr>Calibri Light</vt:lpstr>
      <vt:lpstr>Cambria Math</vt:lpstr>
      <vt:lpstr>Symbol</vt:lpstr>
      <vt:lpstr>Times New Roman</vt:lpstr>
      <vt:lpstr>Wingdings</vt:lpstr>
      <vt:lpstr>110普物實驗室-3</vt:lpstr>
      <vt:lpstr>演示F 光學演示實驗</vt:lpstr>
      <vt:lpstr>光學演示實驗器材  Optical Demonstration Experiment Equipment</vt:lpstr>
      <vt:lpstr>光學演示實驗器材  Optical Demonstration Experiment Equipment</vt:lpstr>
      <vt:lpstr>PowerPoint 簡報</vt:lpstr>
      <vt:lpstr>垂直鏡面 Right Angle Mirror</vt:lpstr>
      <vt:lpstr>3D 漂浮魔鏡 3D mirascope Hologram Chamber</vt:lpstr>
      <vt:lpstr>魔術存錢筒 Illusion Coin Bank</vt:lpstr>
      <vt:lpstr>柱狀投影 Cylindrical Mirror Optical Illusions </vt:lpstr>
      <vt:lpstr>消失的玻璃杯 Disappearing Glass</vt:lpstr>
      <vt:lpstr>縮小的方塊</vt:lpstr>
      <vt:lpstr>無限延伸鏡 Infinity Mirror</vt:lpstr>
      <vt:lpstr>半穿透反射膜 Semi-Reflective Film</vt:lpstr>
      <vt:lpstr>光纖</vt:lpstr>
      <vt:lpstr>萬花筒鏡面/多切割面透鏡 (分光稜鏡)</vt:lpstr>
      <vt:lpstr>愛因斯坦凹凸像</vt:lpstr>
      <vt:lpstr>向上移動的珠子</vt:lpstr>
      <vt:lpstr>彎曲的長條</vt:lpstr>
      <vt:lpstr>點點圖</vt:lpstr>
      <vt:lpstr>視覺暫留</vt:lpstr>
      <vt:lpstr>條紋動畫 moiré pattern</vt:lpstr>
      <vt:lpstr>條紋卡/莫瑞條紋 moiré pattern</vt:lpstr>
      <vt:lpstr>平面透鏡 Fresnel Lens</vt:lpstr>
      <vt:lpstr>動變圖</vt:lpstr>
      <vt:lpstr>立體圖</vt:lpstr>
      <vt:lpstr>透鏡解碼器</vt:lpstr>
      <vt:lpstr>立體紅藍眼鏡 3D glasses (Red/Blue)</vt:lpstr>
      <vt:lpstr>立體偏光眼鏡 Linear Polarized 3D Glasses</vt:lpstr>
      <vt:lpstr>偏振光的生活應用 平面視覺立體化</vt:lpstr>
      <vt:lpstr>立體光柵眼鏡(黑) Depth 3D Glasses </vt:lpstr>
      <vt:lpstr>一維光柵眼鏡 Single Axis Diffraction Grating</vt:lpstr>
      <vt:lpstr>分光器 Handheld Spectroscope</vt:lpstr>
      <vt:lpstr>瑞利散射 Rayleigh scattering</vt:lpstr>
      <vt:lpstr>黑體輻射 Black-body radiation</vt:lpstr>
      <vt:lpstr>螢光材料 Fluorescence</vt:lpstr>
      <vt:lpstr>偏振片 Polarizer</vt:lpstr>
      <vt:lpstr>1 光的偏振</vt:lpstr>
      <vt:lpstr>光的偏振-布魯斯特角(Brewstor’s angle）B</vt:lpstr>
      <vt:lpstr>光的偏振效應-布魯斯特角</vt:lpstr>
      <vt:lpstr>2. 光的偏振實驗</vt:lpstr>
      <vt:lpstr>光的偏振-馬呂斯定律（Malus' law）</vt:lpstr>
      <vt:lpstr>光的偏振-雙折射材料</vt:lpstr>
      <vt:lpstr>光的偏振-Photoelasticity   (光彈性)</vt:lpstr>
      <vt:lpstr>Photoelasticity   (光彈性)</vt:lpstr>
      <vt:lpstr>液晶顯示器</vt:lpstr>
      <vt:lpstr>Haidinger brush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光學演示實驗</dc:title>
  <dc:creator>W1111</dc:creator>
  <cp:lastModifiedBy>W1111</cp:lastModifiedBy>
  <cp:revision>634</cp:revision>
  <cp:lastPrinted>2025-05-05T09:24:01Z</cp:lastPrinted>
  <dcterms:created xsi:type="dcterms:W3CDTF">2024-10-29T10:09:15Z</dcterms:created>
  <dcterms:modified xsi:type="dcterms:W3CDTF">2025-05-06T01:23:46Z</dcterms:modified>
</cp:coreProperties>
</file>